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1"/>
    <p:sldMasterId id="2147483969" r:id="rId2"/>
  </p:sldMasterIdLst>
  <p:notesMasterIdLst>
    <p:notesMasterId r:id="rId17"/>
  </p:notesMasterIdLst>
  <p:sldIdLst>
    <p:sldId id="257" r:id="rId3"/>
    <p:sldId id="2145708053" r:id="rId4"/>
    <p:sldId id="3149" r:id="rId5"/>
    <p:sldId id="2145708060" r:id="rId6"/>
    <p:sldId id="2145708061" r:id="rId7"/>
    <p:sldId id="2145708054" r:id="rId8"/>
    <p:sldId id="2145708055" r:id="rId9"/>
    <p:sldId id="2145708059" r:id="rId10"/>
    <p:sldId id="353" r:id="rId11"/>
    <p:sldId id="280" r:id="rId12"/>
    <p:sldId id="2145708063" r:id="rId13"/>
    <p:sldId id="2145708062" r:id="rId14"/>
    <p:sldId id="2145708058"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AF0"/>
    <a:srgbClr val="F3DFF9"/>
    <a:srgbClr val="8F61FF"/>
    <a:srgbClr val="ECCAF6"/>
    <a:srgbClr val="FE5D5E"/>
    <a:srgbClr val="FDC7C8"/>
    <a:srgbClr val="33E787"/>
    <a:srgbClr val="FDB860"/>
    <a:srgbClr val="F8C01B"/>
    <a:srgbClr val="6FDD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McNally" userId="00e580ae-38fa-408a-94cd-373a4e4a6eac" providerId="ADAL" clId="{A325CC0A-91FD-48E6-A7CE-62D97581E3AA}"/>
    <pc:docChg chg="delSld">
      <pc:chgData name="Rob McNally" userId="00e580ae-38fa-408a-94cd-373a4e4a6eac" providerId="ADAL" clId="{A325CC0A-91FD-48E6-A7CE-62D97581E3AA}" dt="2022-05-11T16:02:15.358" v="0" actId="47"/>
      <pc:docMkLst>
        <pc:docMk/>
      </pc:docMkLst>
      <pc:sldChg chg="del">
        <pc:chgData name="Rob McNally" userId="00e580ae-38fa-408a-94cd-373a4e4a6eac" providerId="ADAL" clId="{A325CC0A-91FD-48E6-A7CE-62D97581E3AA}" dt="2022-05-11T16:02:15.358" v="0" actId="47"/>
        <pc:sldMkLst>
          <pc:docMk/>
          <pc:sldMk cId="1359002971" sldId="270"/>
        </pc:sldMkLst>
      </pc:sldChg>
      <pc:sldChg chg="del">
        <pc:chgData name="Rob McNally" userId="00e580ae-38fa-408a-94cd-373a4e4a6eac" providerId="ADAL" clId="{A325CC0A-91FD-48E6-A7CE-62D97581E3AA}" dt="2022-05-11T16:02:15.358" v="0" actId="47"/>
        <pc:sldMkLst>
          <pc:docMk/>
          <pc:sldMk cId="3486263624" sldId="281"/>
        </pc:sldMkLst>
      </pc:sldChg>
      <pc:sldChg chg="del">
        <pc:chgData name="Rob McNally" userId="00e580ae-38fa-408a-94cd-373a4e4a6eac" providerId="ADAL" clId="{A325CC0A-91FD-48E6-A7CE-62D97581E3AA}" dt="2022-05-11T16:02:15.358" v="0" actId="47"/>
        <pc:sldMkLst>
          <pc:docMk/>
          <pc:sldMk cId="3718929803" sldId="282"/>
        </pc:sldMkLst>
      </pc:sldChg>
      <pc:sldChg chg="del">
        <pc:chgData name="Rob McNally" userId="00e580ae-38fa-408a-94cd-373a4e4a6eac" providerId="ADAL" clId="{A325CC0A-91FD-48E6-A7CE-62D97581E3AA}" dt="2022-05-11T16:02:15.358" v="0" actId="47"/>
        <pc:sldMkLst>
          <pc:docMk/>
          <pc:sldMk cId="2789980071" sldId="3123"/>
        </pc:sldMkLst>
      </pc:sldChg>
      <pc:sldChg chg="del">
        <pc:chgData name="Rob McNally" userId="00e580ae-38fa-408a-94cd-373a4e4a6eac" providerId="ADAL" clId="{A325CC0A-91FD-48E6-A7CE-62D97581E3AA}" dt="2022-05-11T16:02:15.358" v="0" actId="47"/>
        <pc:sldMkLst>
          <pc:docMk/>
          <pc:sldMk cId="97570790" sldId="3141"/>
        </pc:sldMkLst>
      </pc:sldChg>
      <pc:sldChg chg="del">
        <pc:chgData name="Rob McNally" userId="00e580ae-38fa-408a-94cd-373a4e4a6eac" providerId="ADAL" clId="{A325CC0A-91FD-48E6-A7CE-62D97581E3AA}" dt="2022-05-11T16:02:15.358" v="0" actId="47"/>
        <pc:sldMkLst>
          <pc:docMk/>
          <pc:sldMk cId="4086314277" sldId="3236"/>
        </pc:sldMkLst>
      </pc:sldChg>
      <pc:sldChg chg="del">
        <pc:chgData name="Rob McNally" userId="00e580ae-38fa-408a-94cd-373a4e4a6eac" providerId="ADAL" clId="{A325CC0A-91FD-48E6-A7CE-62D97581E3AA}" dt="2022-05-11T16:02:15.358" v="0" actId="47"/>
        <pc:sldMkLst>
          <pc:docMk/>
          <pc:sldMk cId="1371593555" sldId="2145708056"/>
        </pc:sldMkLst>
      </pc:sldChg>
      <pc:sldMasterChg chg="delSldLayout">
        <pc:chgData name="Rob McNally" userId="00e580ae-38fa-408a-94cd-373a4e4a6eac" providerId="ADAL" clId="{A325CC0A-91FD-48E6-A7CE-62D97581E3AA}" dt="2022-05-11T16:02:15.358" v="0" actId="47"/>
        <pc:sldMasterMkLst>
          <pc:docMk/>
          <pc:sldMasterMk cId="2958843581" sldId="2147483969"/>
        </pc:sldMasterMkLst>
        <pc:sldLayoutChg chg="del">
          <pc:chgData name="Rob McNally" userId="00e580ae-38fa-408a-94cd-373a4e4a6eac" providerId="ADAL" clId="{A325CC0A-91FD-48E6-A7CE-62D97581E3AA}" dt="2022-05-11T16:02:15.358" v="0" actId="47"/>
          <pc:sldLayoutMkLst>
            <pc:docMk/>
            <pc:sldMasterMk cId="2958843581" sldId="2147483969"/>
            <pc:sldLayoutMk cId="2618289081" sldId="2147483971"/>
          </pc:sldLayoutMkLst>
        </pc:sldLayoutChg>
        <pc:sldLayoutChg chg="del">
          <pc:chgData name="Rob McNally" userId="00e580ae-38fa-408a-94cd-373a4e4a6eac" providerId="ADAL" clId="{A325CC0A-91FD-48E6-A7CE-62D97581E3AA}" dt="2022-05-11T16:02:15.358" v="0" actId="47"/>
          <pc:sldLayoutMkLst>
            <pc:docMk/>
            <pc:sldMasterMk cId="2958843581" sldId="2147483969"/>
            <pc:sldLayoutMk cId="4249468616" sldId="21474839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4E32B-35C9-4157-91C5-37D288EA4894}" type="datetimeFigureOut">
              <a:rPr lang="en-GB" smtClean="0"/>
              <a:t>11/05/2022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50719-1549-497D-8677-1BE4C455A34E}" type="slidenum">
              <a:rPr lang="en-GB" smtClean="0"/>
              <a:t>‹#›</a:t>
            </a:fld>
            <a:endParaRPr lang="en-GB"/>
          </a:p>
        </p:txBody>
      </p:sp>
    </p:spTree>
    <p:extLst>
      <p:ext uri="{BB962C8B-B14F-4D97-AF65-F5344CB8AC3E}">
        <p14:creationId xmlns:p14="http://schemas.microsoft.com/office/powerpoint/2010/main" val="284761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2B7B43-64F7-CE41-BCAC-E4E7B913F092}" type="slidenum">
              <a:rPr lang="en-US" smtClean="0"/>
              <a:t>1</a:t>
            </a:fld>
            <a:endParaRPr lang="en-US"/>
          </a:p>
        </p:txBody>
      </p:sp>
    </p:spTree>
    <p:extLst>
      <p:ext uri="{BB962C8B-B14F-4D97-AF65-F5344CB8AC3E}">
        <p14:creationId xmlns:p14="http://schemas.microsoft.com/office/powerpoint/2010/main" val="423734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9472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2B7B43-64F7-CE41-BCAC-E4E7B913F092}" type="slidenum">
              <a:rPr lang="en-US" smtClean="0"/>
              <a:t>4</a:t>
            </a:fld>
            <a:endParaRPr lang="en-US"/>
          </a:p>
        </p:txBody>
      </p:sp>
    </p:spTree>
    <p:extLst>
      <p:ext uri="{BB962C8B-B14F-4D97-AF65-F5344CB8AC3E}">
        <p14:creationId xmlns:p14="http://schemas.microsoft.com/office/powerpoint/2010/main" val="164920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2B7B43-64F7-CE41-BCAC-E4E7B913F092}" type="slidenum">
              <a:rPr lang="en-US" smtClean="0"/>
              <a:t>8</a:t>
            </a:fld>
            <a:endParaRPr lang="en-US"/>
          </a:p>
        </p:txBody>
      </p:sp>
    </p:spTree>
    <p:extLst>
      <p:ext uri="{BB962C8B-B14F-4D97-AF65-F5344CB8AC3E}">
        <p14:creationId xmlns:p14="http://schemas.microsoft.com/office/powerpoint/2010/main" val="423734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2B7B43-64F7-CE41-BCAC-E4E7B913F092}" type="slidenum">
              <a:rPr lang="en-US" smtClean="0"/>
              <a:t>10</a:t>
            </a:fld>
            <a:endParaRPr lang="en-US"/>
          </a:p>
        </p:txBody>
      </p:sp>
    </p:spTree>
    <p:extLst>
      <p:ext uri="{BB962C8B-B14F-4D97-AF65-F5344CB8AC3E}">
        <p14:creationId xmlns:p14="http://schemas.microsoft.com/office/powerpoint/2010/main" val="248070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2B7B43-64F7-CE41-BCAC-E4E7B913F092}" type="slidenum">
              <a:rPr lang="en-US" smtClean="0"/>
              <a:t>11</a:t>
            </a:fld>
            <a:endParaRPr lang="en-US"/>
          </a:p>
        </p:txBody>
      </p:sp>
    </p:spTree>
    <p:extLst>
      <p:ext uri="{BB962C8B-B14F-4D97-AF65-F5344CB8AC3E}">
        <p14:creationId xmlns:p14="http://schemas.microsoft.com/office/powerpoint/2010/main" val="141311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2B7B43-64F7-CE41-BCAC-E4E7B913F092}" type="slidenum">
              <a:rPr lang="en-US" smtClean="0"/>
              <a:t>12</a:t>
            </a:fld>
            <a:endParaRPr lang="en-US"/>
          </a:p>
        </p:txBody>
      </p:sp>
    </p:spTree>
    <p:extLst>
      <p:ext uri="{BB962C8B-B14F-4D97-AF65-F5344CB8AC3E}">
        <p14:creationId xmlns:p14="http://schemas.microsoft.com/office/powerpoint/2010/main" val="2811712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ection Title Purple Al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E9D080-52D9-AE48-94CB-3ED72024F5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351"/>
          <a:stretch/>
        </p:blipFill>
        <p:spPr>
          <a:xfrm>
            <a:off x="0" y="3325812"/>
            <a:ext cx="7943160" cy="2808000"/>
          </a:xfrm>
          <a:prstGeom prst="rect">
            <a:avLst/>
          </a:prstGeom>
        </p:spPr>
      </p:pic>
      <p:sp>
        <p:nvSpPr>
          <p:cNvPr id="12" name="Title 1">
            <a:extLst>
              <a:ext uri="{FF2B5EF4-FFF2-40B4-BE49-F238E27FC236}">
                <a16:creationId xmlns:a16="http://schemas.microsoft.com/office/drawing/2014/main" id="{22FDEE77-1182-744B-8670-0D4F9CBCDCC2}"/>
              </a:ext>
            </a:extLst>
          </p:cNvPr>
          <p:cNvSpPr>
            <a:spLocks noGrp="1"/>
          </p:cNvSpPr>
          <p:nvPr>
            <p:ph type="title" hasCustomPrompt="1"/>
          </p:nvPr>
        </p:nvSpPr>
        <p:spPr>
          <a:xfrm>
            <a:off x="1018992" y="3429000"/>
            <a:ext cx="5654675" cy="1645251"/>
          </a:xfrm>
        </p:spPr>
        <p:txBody>
          <a:bodyPr anchor="b">
            <a:normAutofit/>
          </a:bodyPr>
          <a:lstStyle>
            <a:lvl1pPr>
              <a:defRPr sz="4200" baseline="0">
                <a:solidFill>
                  <a:schemeClr val="bg1"/>
                </a:solidFill>
                <a:effectLst/>
              </a:defRPr>
            </a:lvl1pPr>
          </a:lstStyle>
          <a:p>
            <a:r>
              <a:rPr lang="en-US"/>
              <a:t>Click to add a section title</a:t>
            </a:r>
          </a:p>
        </p:txBody>
      </p:sp>
      <p:sp>
        <p:nvSpPr>
          <p:cNvPr id="14" name="Text Placeholder 2">
            <a:extLst>
              <a:ext uri="{FF2B5EF4-FFF2-40B4-BE49-F238E27FC236}">
                <a16:creationId xmlns:a16="http://schemas.microsoft.com/office/drawing/2014/main" id="{71B50036-F60A-2347-B599-5B1026227475}"/>
              </a:ext>
            </a:extLst>
          </p:cNvPr>
          <p:cNvSpPr>
            <a:spLocks noGrp="1"/>
          </p:cNvSpPr>
          <p:nvPr>
            <p:ph type="body" idx="1" hasCustomPrompt="1"/>
          </p:nvPr>
        </p:nvSpPr>
        <p:spPr>
          <a:xfrm>
            <a:off x="1018992" y="5277452"/>
            <a:ext cx="5654675" cy="754062"/>
          </a:xfrm>
        </p:spPr>
        <p:txBody>
          <a:bodyPr>
            <a:normAutofit/>
          </a:bodyPr>
          <a:lstStyle>
            <a:lvl1pPr marL="0" indent="0">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 line if needed</a:t>
            </a:r>
          </a:p>
        </p:txBody>
      </p:sp>
      <p:pic>
        <p:nvPicPr>
          <p:cNvPr id="9" name="Picture 8">
            <a:extLst>
              <a:ext uri="{FF2B5EF4-FFF2-40B4-BE49-F238E27FC236}">
                <a16:creationId xmlns:a16="http://schemas.microsoft.com/office/drawing/2014/main" id="{7DB6DD1C-03EE-2646-9901-B06A4821D3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8992" y="1157889"/>
            <a:ext cx="2538596" cy="689634"/>
          </a:xfrm>
          <a:prstGeom prst="rect">
            <a:avLst/>
          </a:prstGeom>
        </p:spPr>
      </p:pic>
      <p:pic>
        <p:nvPicPr>
          <p:cNvPr id="7" name="Picture 6">
            <a:extLst>
              <a:ext uri="{FF2B5EF4-FFF2-40B4-BE49-F238E27FC236}">
                <a16:creationId xmlns:a16="http://schemas.microsoft.com/office/drawing/2014/main" id="{38C4D083-BDF1-2848-9756-3C64B17E3FCB}"/>
              </a:ext>
            </a:extLst>
          </p:cNvPr>
          <p:cNvPicPr>
            <a:picLocks noChangeAspect="1"/>
          </p:cNvPicPr>
          <p:nvPr userDrawn="1"/>
        </p:nvPicPr>
        <p:blipFill>
          <a:blip r:embed="rId4"/>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C2A1CF2B-5192-BD4D-8345-6C26B88484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351"/>
          <a:stretch/>
        </p:blipFill>
        <p:spPr>
          <a:xfrm>
            <a:off x="0" y="2586668"/>
            <a:ext cx="7943160" cy="3113444"/>
          </a:xfrm>
          <a:prstGeom prst="rect">
            <a:avLst/>
          </a:prstGeom>
        </p:spPr>
      </p:pic>
      <p:pic>
        <p:nvPicPr>
          <p:cNvPr id="15" name="Picture 14">
            <a:extLst>
              <a:ext uri="{FF2B5EF4-FFF2-40B4-BE49-F238E27FC236}">
                <a16:creationId xmlns:a16="http://schemas.microsoft.com/office/drawing/2014/main" id="{7ABD268C-C647-4602-8807-0A5DA543E84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798080" y="66675"/>
            <a:ext cx="2279054" cy="619125"/>
          </a:xfrm>
          <a:prstGeom prst="rect">
            <a:avLst/>
          </a:prstGeom>
        </p:spPr>
      </p:pic>
    </p:spTree>
    <p:extLst>
      <p:ext uri="{BB962C8B-B14F-4D97-AF65-F5344CB8AC3E}">
        <p14:creationId xmlns:p14="http://schemas.microsoft.com/office/powerpoint/2010/main" val="1941109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Oran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91C4D-DF9E-D240-A04A-DE6A7730E80E}"/>
              </a:ext>
            </a:extLst>
          </p:cNvPr>
          <p:cNvSpPr>
            <a:spLocks noGrp="1"/>
          </p:cNvSpPr>
          <p:nvPr>
            <p:ph idx="1"/>
          </p:nvPr>
        </p:nvSpPr>
        <p:spPr>
          <a:xfrm>
            <a:off x="290195" y="1361592"/>
            <a:ext cx="11401425" cy="4638367"/>
          </a:xfrm>
        </p:spPr>
        <p:txBody>
          <a:bodyPr/>
          <a:lstStyle>
            <a:lvl1pPr>
              <a:buClr>
                <a:schemeClr val="accent2"/>
              </a:buClr>
              <a:defRPr>
                <a:solidFill>
                  <a:schemeClr val="tx2"/>
                </a:solidFill>
              </a:defRPr>
            </a:lvl1pPr>
            <a:lvl2pPr>
              <a:buClr>
                <a:schemeClr val="accent2"/>
              </a:buClr>
              <a:defRPr>
                <a:solidFill>
                  <a:schemeClr val="tx2"/>
                </a:solidFill>
              </a:defRPr>
            </a:lvl2pPr>
            <a:lvl3pPr>
              <a:buClr>
                <a:schemeClr val="accent2"/>
              </a:buClr>
              <a:defRPr>
                <a:solidFill>
                  <a:schemeClr val="tx2"/>
                </a:solidFill>
              </a:defRPr>
            </a:lvl3pPr>
            <a:lvl4pPr>
              <a:buClr>
                <a:schemeClr val="accent2"/>
              </a:buClr>
              <a:defRPr>
                <a:solidFill>
                  <a:schemeClr val="tx2"/>
                </a:solidFill>
              </a:defRPr>
            </a:lvl4pPr>
            <a:lvl5pPr>
              <a:buClr>
                <a:schemeClr val="accent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EE1E472-8C9E-B749-AFA1-47504ACF2738}"/>
              </a:ext>
            </a:extLst>
          </p:cNvPr>
          <p:cNvSpPr>
            <a:spLocks noGrp="1"/>
          </p:cNvSpPr>
          <p:nvPr>
            <p:ph type="title" hasCustomPrompt="1"/>
          </p:nvPr>
        </p:nvSpPr>
        <p:spPr>
          <a:xfrm>
            <a:off x="290195" y="233558"/>
            <a:ext cx="11401425" cy="825162"/>
          </a:xfrm>
        </p:spPr>
        <p:txBody>
          <a:bodyPr>
            <a:normAutofit/>
          </a:bodyPr>
          <a:lstStyle>
            <a:lvl1pPr>
              <a:defRPr sz="2400">
                <a:solidFill>
                  <a:schemeClr val="tx2"/>
                </a:solidFill>
              </a:defRPr>
            </a:lvl1pPr>
          </a:lstStyle>
          <a:p>
            <a:r>
              <a:rPr lang="en-GB"/>
              <a:t>Click to edit Master title style </a:t>
            </a:r>
            <a:endParaRPr lang="en-US"/>
          </a:p>
        </p:txBody>
      </p:sp>
      <p:sp>
        <p:nvSpPr>
          <p:cNvPr id="9" name="Slide Number Placeholder 5">
            <a:extLst>
              <a:ext uri="{FF2B5EF4-FFF2-40B4-BE49-F238E27FC236}">
                <a16:creationId xmlns:a16="http://schemas.microsoft.com/office/drawing/2014/main" id="{BB1DE4BA-810F-FC44-89CA-287F81622180}"/>
              </a:ext>
            </a:extLst>
          </p:cNvPr>
          <p:cNvSpPr txBox="1">
            <a:spLocks/>
          </p:cNvSpPr>
          <p:nvPr userDrawn="1"/>
        </p:nvSpPr>
        <p:spPr>
          <a:xfrm>
            <a:off x="371475" y="6127749"/>
            <a:ext cx="3600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B7B2E5D-BD7D-9A4E-BE69-22369F5974A9}" type="slidenum">
              <a:rPr lang="en-US" smtClean="0"/>
              <a:pPr algn="ctr"/>
              <a:t>‹#›</a:t>
            </a:fld>
            <a:endParaRPr lang="en-US"/>
          </a:p>
        </p:txBody>
      </p:sp>
    </p:spTree>
    <p:extLst>
      <p:ext uri="{BB962C8B-B14F-4D97-AF65-F5344CB8AC3E}">
        <p14:creationId xmlns:p14="http://schemas.microsoft.com/office/powerpoint/2010/main" val="1709299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Gre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91C4D-DF9E-D240-A04A-DE6A7730E80E}"/>
              </a:ext>
            </a:extLst>
          </p:cNvPr>
          <p:cNvSpPr>
            <a:spLocks noGrp="1"/>
          </p:cNvSpPr>
          <p:nvPr>
            <p:ph idx="1"/>
          </p:nvPr>
        </p:nvSpPr>
        <p:spPr>
          <a:xfrm>
            <a:off x="290195" y="1361592"/>
            <a:ext cx="11401425" cy="4638367"/>
          </a:xfrm>
        </p:spPr>
        <p:txBody>
          <a:bodyPr/>
          <a:lstStyle>
            <a:lvl1pPr>
              <a:buClr>
                <a:schemeClr val="accent3"/>
              </a:buClr>
              <a:defRPr>
                <a:solidFill>
                  <a:schemeClr val="tx2"/>
                </a:solidFill>
              </a:defRPr>
            </a:lvl1pPr>
            <a:lvl2pPr>
              <a:buClr>
                <a:schemeClr val="accent3"/>
              </a:buClr>
              <a:defRPr>
                <a:solidFill>
                  <a:schemeClr val="tx2"/>
                </a:solidFill>
              </a:defRPr>
            </a:lvl2pPr>
            <a:lvl3pPr>
              <a:buClr>
                <a:schemeClr val="accent3"/>
              </a:buClr>
              <a:defRPr>
                <a:solidFill>
                  <a:schemeClr val="tx2"/>
                </a:solidFill>
              </a:defRPr>
            </a:lvl3pPr>
            <a:lvl4pPr>
              <a:buClr>
                <a:schemeClr val="accent3"/>
              </a:buClr>
              <a:defRPr>
                <a:solidFill>
                  <a:schemeClr val="tx2"/>
                </a:solidFill>
              </a:defRPr>
            </a:lvl4pPr>
            <a:lvl5pPr>
              <a:buClr>
                <a:schemeClr val="accent3"/>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EE1E472-8C9E-B749-AFA1-47504ACF2738}"/>
              </a:ext>
            </a:extLst>
          </p:cNvPr>
          <p:cNvSpPr>
            <a:spLocks noGrp="1"/>
          </p:cNvSpPr>
          <p:nvPr>
            <p:ph type="title" hasCustomPrompt="1"/>
          </p:nvPr>
        </p:nvSpPr>
        <p:spPr>
          <a:xfrm>
            <a:off x="290195" y="233558"/>
            <a:ext cx="11401425" cy="825162"/>
          </a:xfrm>
        </p:spPr>
        <p:txBody>
          <a:bodyPr>
            <a:normAutofit/>
          </a:bodyPr>
          <a:lstStyle>
            <a:lvl1pPr>
              <a:defRPr sz="2400">
                <a:solidFill>
                  <a:schemeClr val="tx2"/>
                </a:solidFill>
              </a:defRPr>
            </a:lvl1pPr>
          </a:lstStyle>
          <a:p>
            <a:r>
              <a:rPr lang="en-GB"/>
              <a:t>Click to edit Master title style </a:t>
            </a:r>
            <a:endParaRPr lang="en-US"/>
          </a:p>
        </p:txBody>
      </p:sp>
      <p:sp>
        <p:nvSpPr>
          <p:cNvPr id="9" name="Slide Number Placeholder 5">
            <a:extLst>
              <a:ext uri="{FF2B5EF4-FFF2-40B4-BE49-F238E27FC236}">
                <a16:creationId xmlns:a16="http://schemas.microsoft.com/office/drawing/2014/main" id="{3D20BA34-2ADD-6840-9EC3-85A7ABA52282}"/>
              </a:ext>
            </a:extLst>
          </p:cNvPr>
          <p:cNvSpPr txBox="1">
            <a:spLocks/>
          </p:cNvSpPr>
          <p:nvPr userDrawn="1"/>
        </p:nvSpPr>
        <p:spPr>
          <a:xfrm>
            <a:off x="371475" y="6127749"/>
            <a:ext cx="3600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Tree>
    <p:extLst>
      <p:ext uri="{BB962C8B-B14F-4D97-AF65-F5344CB8AC3E}">
        <p14:creationId xmlns:p14="http://schemas.microsoft.com/office/powerpoint/2010/main" val="660810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Gre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91C4D-DF9E-D240-A04A-DE6A7730E80E}"/>
              </a:ext>
            </a:extLst>
          </p:cNvPr>
          <p:cNvSpPr>
            <a:spLocks noGrp="1"/>
          </p:cNvSpPr>
          <p:nvPr>
            <p:ph idx="1"/>
          </p:nvPr>
        </p:nvSpPr>
        <p:spPr>
          <a:xfrm>
            <a:off x="290195" y="1361592"/>
            <a:ext cx="11401425" cy="4638367"/>
          </a:xfrm>
        </p:spPr>
        <p:txBody>
          <a:bodyPr/>
          <a:lstStyle>
            <a:lvl1pPr>
              <a:buClr>
                <a:schemeClr val="accent3"/>
              </a:buClr>
              <a:defRPr>
                <a:solidFill>
                  <a:schemeClr val="tx2"/>
                </a:solidFill>
              </a:defRPr>
            </a:lvl1pPr>
            <a:lvl2pPr>
              <a:buClr>
                <a:schemeClr val="accent3"/>
              </a:buClr>
              <a:defRPr>
                <a:solidFill>
                  <a:schemeClr val="tx2"/>
                </a:solidFill>
              </a:defRPr>
            </a:lvl2pPr>
            <a:lvl3pPr>
              <a:buClr>
                <a:schemeClr val="accent3"/>
              </a:buClr>
              <a:defRPr>
                <a:solidFill>
                  <a:schemeClr val="tx2"/>
                </a:solidFill>
              </a:defRPr>
            </a:lvl3pPr>
            <a:lvl4pPr>
              <a:buClr>
                <a:schemeClr val="accent3"/>
              </a:buClr>
              <a:defRPr>
                <a:solidFill>
                  <a:schemeClr val="tx2"/>
                </a:solidFill>
              </a:defRPr>
            </a:lvl4pPr>
            <a:lvl5pPr>
              <a:buClr>
                <a:schemeClr val="accent3"/>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EE1E472-8C9E-B749-AFA1-47504ACF2738}"/>
              </a:ext>
            </a:extLst>
          </p:cNvPr>
          <p:cNvSpPr>
            <a:spLocks noGrp="1"/>
          </p:cNvSpPr>
          <p:nvPr>
            <p:ph type="title" hasCustomPrompt="1"/>
          </p:nvPr>
        </p:nvSpPr>
        <p:spPr>
          <a:xfrm>
            <a:off x="290195" y="233558"/>
            <a:ext cx="11401425" cy="825162"/>
          </a:xfrm>
        </p:spPr>
        <p:txBody>
          <a:bodyPr>
            <a:normAutofit/>
          </a:bodyPr>
          <a:lstStyle>
            <a:lvl1pPr>
              <a:defRPr sz="2400">
                <a:solidFill>
                  <a:schemeClr val="tx2"/>
                </a:solidFill>
              </a:defRPr>
            </a:lvl1pPr>
          </a:lstStyle>
          <a:p>
            <a:r>
              <a:rPr lang="en-GB"/>
              <a:t>Click to edit Master title style </a:t>
            </a:r>
            <a:endParaRPr lang="en-US"/>
          </a:p>
        </p:txBody>
      </p:sp>
      <p:sp>
        <p:nvSpPr>
          <p:cNvPr id="9" name="Slide Number Placeholder 5">
            <a:extLst>
              <a:ext uri="{FF2B5EF4-FFF2-40B4-BE49-F238E27FC236}">
                <a16:creationId xmlns:a16="http://schemas.microsoft.com/office/drawing/2014/main" id="{3D20BA34-2ADD-6840-9EC3-85A7ABA52282}"/>
              </a:ext>
            </a:extLst>
          </p:cNvPr>
          <p:cNvSpPr txBox="1">
            <a:spLocks/>
          </p:cNvSpPr>
          <p:nvPr userDrawn="1"/>
        </p:nvSpPr>
        <p:spPr>
          <a:xfrm>
            <a:off x="371475" y="6127749"/>
            <a:ext cx="3600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Tree>
    <p:extLst>
      <p:ext uri="{BB962C8B-B14F-4D97-AF65-F5344CB8AC3E}">
        <p14:creationId xmlns:p14="http://schemas.microsoft.com/office/powerpoint/2010/main" val="660810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Gre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91C4D-DF9E-D240-A04A-DE6A7730E80E}"/>
              </a:ext>
            </a:extLst>
          </p:cNvPr>
          <p:cNvSpPr>
            <a:spLocks noGrp="1"/>
          </p:cNvSpPr>
          <p:nvPr>
            <p:ph idx="1"/>
          </p:nvPr>
        </p:nvSpPr>
        <p:spPr>
          <a:xfrm>
            <a:off x="290195" y="1361592"/>
            <a:ext cx="11401425" cy="4638367"/>
          </a:xfrm>
        </p:spPr>
        <p:txBody>
          <a:bodyPr/>
          <a:lstStyle>
            <a:lvl1pPr>
              <a:buClr>
                <a:schemeClr val="accent3"/>
              </a:buClr>
              <a:defRPr>
                <a:solidFill>
                  <a:schemeClr val="tx2"/>
                </a:solidFill>
              </a:defRPr>
            </a:lvl1pPr>
            <a:lvl2pPr>
              <a:buClr>
                <a:schemeClr val="accent3"/>
              </a:buClr>
              <a:defRPr>
                <a:solidFill>
                  <a:schemeClr val="tx2"/>
                </a:solidFill>
              </a:defRPr>
            </a:lvl2pPr>
            <a:lvl3pPr>
              <a:buClr>
                <a:schemeClr val="accent3"/>
              </a:buClr>
              <a:defRPr>
                <a:solidFill>
                  <a:schemeClr val="tx2"/>
                </a:solidFill>
              </a:defRPr>
            </a:lvl3pPr>
            <a:lvl4pPr>
              <a:buClr>
                <a:schemeClr val="accent3"/>
              </a:buClr>
              <a:defRPr>
                <a:solidFill>
                  <a:schemeClr val="tx2"/>
                </a:solidFill>
              </a:defRPr>
            </a:lvl4pPr>
            <a:lvl5pPr>
              <a:buClr>
                <a:schemeClr val="accent3"/>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EE1E472-8C9E-B749-AFA1-47504ACF2738}"/>
              </a:ext>
            </a:extLst>
          </p:cNvPr>
          <p:cNvSpPr>
            <a:spLocks noGrp="1"/>
          </p:cNvSpPr>
          <p:nvPr>
            <p:ph type="title" hasCustomPrompt="1"/>
          </p:nvPr>
        </p:nvSpPr>
        <p:spPr>
          <a:xfrm>
            <a:off x="290195" y="233558"/>
            <a:ext cx="11401425" cy="825162"/>
          </a:xfrm>
        </p:spPr>
        <p:txBody>
          <a:bodyPr>
            <a:normAutofit/>
          </a:bodyPr>
          <a:lstStyle>
            <a:lvl1pPr>
              <a:defRPr sz="2400">
                <a:solidFill>
                  <a:schemeClr val="tx2"/>
                </a:solidFill>
              </a:defRPr>
            </a:lvl1pPr>
          </a:lstStyle>
          <a:p>
            <a:r>
              <a:rPr lang="en-GB"/>
              <a:t>Click to edit Master title style </a:t>
            </a:r>
            <a:endParaRPr lang="en-US"/>
          </a:p>
        </p:txBody>
      </p:sp>
      <p:sp>
        <p:nvSpPr>
          <p:cNvPr id="9" name="Slide Number Placeholder 5">
            <a:extLst>
              <a:ext uri="{FF2B5EF4-FFF2-40B4-BE49-F238E27FC236}">
                <a16:creationId xmlns:a16="http://schemas.microsoft.com/office/drawing/2014/main" id="{3D20BA34-2ADD-6840-9EC3-85A7ABA52282}"/>
              </a:ext>
            </a:extLst>
          </p:cNvPr>
          <p:cNvSpPr txBox="1">
            <a:spLocks/>
          </p:cNvSpPr>
          <p:nvPr userDrawn="1"/>
        </p:nvSpPr>
        <p:spPr>
          <a:xfrm>
            <a:off x="371475" y="6127749"/>
            <a:ext cx="3600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 name="Rectangle 1">
            <a:extLst>
              <a:ext uri="{FF2B5EF4-FFF2-40B4-BE49-F238E27FC236}">
                <a16:creationId xmlns:a16="http://schemas.microsoft.com/office/drawing/2014/main" id="{4C0BD3DD-C15A-42D6-9DC9-A9028D25363E}"/>
              </a:ext>
            </a:extLst>
          </p:cNvPr>
          <p:cNvSpPr/>
          <p:nvPr userDrawn="1"/>
        </p:nvSpPr>
        <p:spPr>
          <a:xfrm>
            <a:off x="10353675" y="5999959"/>
            <a:ext cx="1548130" cy="492915"/>
          </a:xfrm>
          <a:prstGeom prst="rect">
            <a:avLst/>
          </a:prstGeom>
          <a:solidFill>
            <a:schemeClr val="bg1"/>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spTree>
    <p:extLst>
      <p:ext uri="{BB962C8B-B14F-4D97-AF65-F5344CB8AC3E}">
        <p14:creationId xmlns:p14="http://schemas.microsoft.com/office/powerpoint/2010/main" val="660810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Oran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91C4D-DF9E-D240-A04A-DE6A7730E80E}"/>
              </a:ext>
            </a:extLst>
          </p:cNvPr>
          <p:cNvSpPr>
            <a:spLocks noGrp="1"/>
          </p:cNvSpPr>
          <p:nvPr>
            <p:ph idx="1"/>
          </p:nvPr>
        </p:nvSpPr>
        <p:spPr>
          <a:xfrm>
            <a:off x="290195" y="1361592"/>
            <a:ext cx="11401425" cy="4638367"/>
          </a:xfrm>
        </p:spPr>
        <p:txBody>
          <a:bodyPr/>
          <a:lstStyle>
            <a:lvl1pPr>
              <a:buClr>
                <a:schemeClr val="accent2"/>
              </a:buClr>
              <a:defRPr>
                <a:solidFill>
                  <a:schemeClr val="tx2"/>
                </a:solidFill>
              </a:defRPr>
            </a:lvl1pPr>
            <a:lvl2pPr>
              <a:buClr>
                <a:schemeClr val="accent2"/>
              </a:buClr>
              <a:defRPr>
                <a:solidFill>
                  <a:schemeClr val="tx2"/>
                </a:solidFill>
              </a:defRPr>
            </a:lvl2pPr>
            <a:lvl3pPr>
              <a:buClr>
                <a:schemeClr val="accent2"/>
              </a:buClr>
              <a:defRPr>
                <a:solidFill>
                  <a:schemeClr val="tx2"/>
                </a:solidFill>
              </a:defRPr>
            </a:lvl3pPr>
            <a:lvl4pPr>
              <a:buClr>
                <a:schemeClr val="accent2"/>
              </a:buClr>
              <a:defRPr>
                <a:solidFill>
                  <a:schemeClr val="tx2"/>
                </a:solidFill>
              </a:defRPr>
            </a:lvl4pPr>
            <a:lvl5pPr>
              <a:buClr>
                <a:schemeClr val="accent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EE1E472-8C9E-B749-AFA1-47504ACF2738}"/>
              </a:ext>
            </a:extLst>
          </p:cNvPr>
          <p:cNvSpPr>
            <a:spLocks noGrp="1"/>
          </p:cNvSpPr>
          <p:nvPr>
            <p:ph type="title" hasCustomPrompt="1"/>
          </p:nvPr>
        </p:nvSpPr>
        <p:spPr>
          <a:xfrm>
            <a:off x="290195" y="233558"/>
            <a:ext cx="11401425" cy="825162"/>
          </a:xfrm>
        </p:spPr>
        <p:txBody>
          <a:bodyPr>
            <a:normAutofit/>
          </a:bodyPr>
          <a:lstStyle>
            <a:lvl1pPr>
              <a:defRPr sz="2400">
                <a:solidFill>
                  <a:schemeClr val="tx2"/>
                </a:solidFill>
              </a:defRPr>
            </a:lvl1pPr>
          </a:lstStyle>
          <a:p>
            <a:r>
              <a:rPr lang="en-GB"/>
              <a:t>Click to edit Master title style </a:t>
            </a:r>
            <a:endParaRPr lang="en-US"/>
          </a:p>
        </p:txBody>
      </p:sp>
      <p:sp>
        <p:nvSpPr>
          <p:cNvPr id="9" name="Slide Number Placeholder 5">
            <a:extLst>
              <a:ext uri="{FF2B5EF4-FFF2-40B4-BE49-F238E27FC236}">
                <a16:creationId xmlns:a16="http://schemas.microsoft.com/office/drawing/2014/main" id="{BB1DE4BA-810F-FC44-89CA-287F81622180}"/>
              </a:ext>
            </a:extLst>
          </p:cNvPr>
          <p:cNvSpPr txBox="1">
            <a:spLocks/>
          </p:cNvSpPr>
          <p:nvPr userDrawn="1"/>
        </p:nvSpPr>
        <p:spPr>
          <a:xfrm>
            <a:off x="371475" y="6127749"/>
            <a:ext cx="3600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B7B2E5D-BD7D-9A4E-BE69-22369F5974A9}" type="slidenum">
              <a:rPr lang="en-US" smtClean="0"/>
              <a:pPr algn="ctr"/>
              <a:t>‹#›</a:t>
            </a:fld>
            <a:endParaRPr lang="en-US"/>
          </a:p>
        </p:txBody>
      </p:sp>
    </p:spTree>
    <p:extLst>
      <p:ext uri="{BB962C8B-B14F-4D97-AF65-F5344CB8AC3E}">
        <p14:creationId xmlns:p14="http://schemas.microsoft.com/office/powerpoint/2010/main" val="3080025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3_Section Title White-Orang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358F60-FD88-BD41-8AF9-736EA324FE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22FDEE77-1182-744B-8670-0D4F9CBCDCC2}"/>
              </a:ext>
            </a:extLst>
          </p:cNvPr>
          <p:cNvSpPr>
            <a:spLocks noGrp="1"/>
          </p:cNvSpPr>
          <p:nvPr>
            <p:ph type="title" hasCustomPrompt="1"/>
          </p:nvPr>
        </p:nvSpPr>
        <p:spPr>
          <a:xfrm>
            <a:off x="815792" y="2260600"/>
            <a:ext cx="5654675" cy="1645251"/>
          </a:xfrm>
        </p:spPr>
        <p:txBody>
          <a:bodyPr anchor="b">
            <a:normAutofit/>
          </a:bodyPr>
          <a:lstStyle>
            <a:lvl1pPr>
              <a:defRPr sz="4200" baseline="0">
                <a:solidFill>
                  <a:schemeClr val="bg1"/>
                </a:solidFill>
                <a:effectLst/>
              </a:defRPr>
            </a:lvl1pPr>
          </a:lstStyle>
          <a:p>
            <a:r>
              <a:rPr lang="en-US"/>
              <a:t>Click to add a section title</a:t>
            </a:r>
          </a:p>
        </p:txBody>
      </p:sp>
      <p:sp>
        <p:nvSpPr>
          <p:cNvPr id="14" name="Text Placeholder 2">
            <a:extLst>
              <a:ext uri="{FF2B5EF4-FFF2-40B4-BE49-F238E27FC236}">
                <a16:creationId xmlns:a16="http://schemas.microsoft.com/office/drawing/2014/main" id="{71B50036-F60A-2347-B599-5B1026227475}"/>
              </a:ext>
            </a:extLst>
          </p:cNvPr>
          <p:cNvSpPr>
            <a:spLocks noGrp="1"/>
          </p:cNvSpPr>
          <p:nvPr>
            <p:ph type="body" idx="1" hasCustomPrompt="1"/>
          </p:nvPr>
        </p:nvSpPr>
        <p:spPr>
          <a:xfrm>
            <a:off x="815792" y="4109052"/>
            <a:ext cx="5654675" cy="754062"/>
          </a:xfrm>
        </p:spPr>
        <p:txBody>
          <a:bodyPr>
            <a:normAutofit/>
          </a:bodyPr>
          <a:lstStyle>
            <a:lvl1pPr marL="0" indent="0">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 line if needed</a:t>
            </a:r>
          </a:p>
        </p:txBody>
      </p:sp>
      <p:pic>
        <p:nvPicPr>
          <p:cNvPr id="9" name="Picture 8">
            <a:extLst>
              <a:ext uri="{FF2B5EF4-FFF2-40B4-BE49-F238E27FC236}">
                <a16:creationId xmlns:a16="http://schemas.microsoft.com/office/drawing/2014/main" id="{4BF40EA0-7072-4842-8B28-55B71DD4E3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83298" y="6142542"/>
            <a:ext cx="1289599" cy="350332"/>
          </a:xfrm>
          <a:prstGeom prst="rect">
            <a:avLst/>
          </a:prstGeom>
        </p:spPr>
      </p:pic>
    </p:spTree>
    <p:extLst>
      <p:ext uri="{BB962C8B-B14F-4D97-AF65-F5344CB8AC3E}">
        <p14:creationId xmlns:p14="http://schemas.microsoft.com/office/powerpoint/2010/main" val="22313197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4_Section Title White- Purple">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2FDEE77-1182-744B-8670-0D4F9CBCDCC2}"/>
              </a:ext>
            </a:extLst>
          </p:cNvPr>
          <p:cNvSpPr>
            <a:spLocks noGrp="1"/>
          </p:cNvSpPr>
          <p:nvPr>
            <p:ph type="title" hasCustomPrompt="1"/>
          </p:nvPr>
        </p:nvSpPr>
        <p:spPr>
          <a:xfrm>
            <a:off x="1018992" y="3429000"/>
            <a:ext cx="5654675" cy="1645251"/>
          </a:xfrm>
        </p:spPr>
        <p:txBody>
          <a:bodyPr anchor="b">
            <a:normAutofit/>
          </a:bodyPr>
          <a:lstStyle>
            <a:lvl1pPr>
              <a:defRPr sz="4200" baseline="0">
                <a:solidFill>
                  <a:schemeClr val="tx2"/>
                </a:solidFill>
                <a:effectLst/>
              </a:defRPr>
            </a:lvl1pPr>
          </a:lstStyle>
          <a:p>
            <a:r>
              <a:rPr lang="en-US"/>
              <a:t>Click to add a section title</a:t>
            </a:r>
          </a:p>
        </p:txBody>
      </p:sp>
      <p:sp>
        <p:nvSpPr>
          <p:cNvPr id="14" name="Text Placeholder 2">
            <a:extLst>
              <a:ext uri="{FF2B5EF4-FFF2-40B4-BE49-F238E27FC236}">
                <a16:creationId xmlns:a16="http://schemas.microsoft.com/office/drawing/2014/main" id="{71B50036-F60A-2347-B599-5B1026227475}"/>
              </a:ext>
            </a:extLst>
          </p:cNvPr>
          <p:cNvSpPr>
            <a:spLocks noGrp="1"/>
          </p:cNvSpPr>
          <p:nvPr>
            <p:ph type="body" idx="1" hasCustomPrompt="1"/>
          </p:nvPr>
        </p:nvSpPr>
        <p:spPr>
          <a:xfrm>
            <a:off x="1018992" y="5277452"/>
            <a:ext cx="5654675" cy="754062"/>
          </a:xfrm>
        </p:spPr>
        <p:txBody>
          <a:bodyPr>
            <a:normAutofit/>
          </a:bodyPr>
          <a:lstStyle>
            <a:lvl1pPr marL="0" indent="0">
              <a:buNone/>
              <a:defRPr sz="18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sub line if needed</a:t>
            </a:r>
          </a:p>
        </p:txBody>
      </p:sp>
      <p:sp>
        <p:nvSpPr>
          <p:cNvPr id="11" name="Picture Placeholder 3">
            <a:extLst>
              <a:ext uri="{FF2B5EF4-FFF2-40B4-BE49-F238E27FC236}">
                <a16:creationId xmlns:a16="http://schemas.microsoft.com/office/drawing/2014/main" id="{8B2A6164-16AF-CD46-96F9-4240A1169C38}"/>
              </a:ext>
            </a:extLst>
          </p:cNvPr>
          <p:cNvSpPr>
            <a:spLocks noGrp="1"/>
          </p:cNvSpPr>
          <p:nvPr>
            <p:ph type="pic" sz="quarter" idx="11"/>
          </p:nvPr>
        </p:nvSpPr>
        <p:spPr>
          <a:xfrm flipH="1">
            <a:off x="6728465" y="-31323"/>
            <a:ext cx="5463534" cy="4780621"/>
          </a:xfrm>
          <a:custGeom>
            <a:avLst/>
            <a:gdLst>
              <a:gd name="connsiteX0" fmla="*/ 0 w 5761037"/>
              <a:gd name="connsiteY0" fmla="*/ 0 h 3529012"/>
              <a:gd name="connsiteX1" fmla="*/ 2880519 w 5761037"/>
              <a:gd name="connsiteY1" fmla="*/ 0 h 3529012"/>
              <a:gd name="connsiteX2" fmla="*/ 5761038 w 5761037"/>
              <a:gd name="connsiteY2" fmla="*/ 1764506 h 3529012"/>
              <a:gd name="connsiteX3" fmla="*/ 2880519 w 5761037"/>
              <a:gd name="connsiteY3" fmla="*/ 3529012 h 3529012"/>
              <a:gd name="connsiteX4" fmla="*/ 0 w 5761037"/>
              <a:gd name="connsiteY4" fmla="*/ 3529012 h 3529012"/>
              <a:gd name="connsiteX5" fmla="*/ 0 w 5761037"/>
              <a:gd name="connsiteY5" fmla="*/ 0 h 3529012"/>
              <a:gd name="connsiteX0" fmla="*/ 0 w 5778677"/>
              <a:gd name="connsiteY0" fmla="*/ 0 h 3529012"/>
              <a:gd name="connsiteX1" fmla="*/ 3683159 w 5778677"/>
              <a:gd name="connsiteY1" fmla="*/ 0 h 3529012"/>
              <a:gd name="connsiteX2" fmla="*/ 5761038 w 5778677"/>
              <a:gd name="connsiteY2" fmla="*/ 1764506 h 3529012"/>
              <a:gd name="connsiteX3" fmla="*/ 2880519 w 5778677"/>
              <a:gd name="connsiteY3" fmla="*/ 3529012 h 3529012"/>
              <a:gd name="connsiteX4" fmla="*/ 0 w 5778677"/>
              <a:gd name="connsiteY4" fmla="*/ 3529012 h 3529012"/>
              <a:gd name="connsiteX5" fmla="*/ 0 w 5778677"/>
              <a:gd name="connsiteY5" fmla="*/ 0 h 3529012"/>
              <a:gd name="connsiteX0" fmla="*/ 0 w 5761275"/>
              <a:gd name="connsiteY0" fmla="*/ 0 h 3529012"/>
              <a:gd name="connsiteX1" fmla="*/ 3683159 w 5761275"/>
              <a:gd name="connsiteY1" fmla="*/ 0 h 3529012"/>
              <a:gd name="connsiteX2" fmla="*/ 5761038 w 5761275"/>
              <a:gd name="connsiteY2" fmla="*/ 1764506 h 3529012"/>
              <a:gd name="connsiteX3" fmla="*/ 3754279 w 5761275"/>
              <a:gd name="connsiteY3" fmla="*/ 3529012 h 3529012"/>
              <a:gd name="connsiteX4" fmla="*/ 0 w 5761275"/>
              <a:gd name="connsiteY4" fmla="*/ 3529012 h 3529012"/>
              <a:gd name="connsiteX5" fmla="*/ 0 w 5761275"/>
              <a:gd name="connsiteY5" fmla="*/ 0 h 3529012"/>
              <a:gd name="connsiteX0" fmla="*/ 0 w 5762454"/>
              <a:gd name="connsiteY0" fmla="*/ 0 h 3529012"/>
              <a:gd name="connsiteX1" fmla="*/ 3683159 w 5762454"/>
              <a:gd name="connsiteY1" fmla="*/ 0 h 3529012"/>
              <a:gd name="connsiteX2" fmla="*/ 5761038 w 5762454"/>
              <a:gd name="connsiteY2" fmla="*/ 1764506 h 3529012"/>
              <a:gd name="connsiteX3" fmla="*/ 3845719 w 5762454"/>
              <a:gd name="connsiteY3" fmla="*/ 3529012 h 3529012"/>
              <a:gd name="connsiteX4" fmla="*/ 0 w 5762454"/>
              <a:gd name="connsiteY4" fmla="*/ 3529012 h 3529012"/>
              <a:gd name="connsiteX5" fmla="*/ 0 w 5762454"/>
              <a:gd name="connsiteY5" fmla="*/ 0 h 3529012"/>
              <a:gd name="connsiteX0" fmla="*/ 1066703 w 6829157"/>
              <a:gd name="connsiteY0" fmla="*/ 0 h 3529012"/>
              <a:gd name="connsiteX1" fmla="*/ 4749862 w 6829157"/>
              <a:gd name="connsiteY1" fmla="*/ 0 h 3529012"/>
              <a:gd name="connsiteX2" fmla="*/ 6827741 w 6829157"/>
              <a:gd name="connsiteY2" fmla="*/ 1764506 h 3529012"/>
              <a:gd name="connsiteX3" fmla="*/ 4912422 w 6829157"/>
              <a:gd name="connsiteY3" fmla="*/ 3529012 h 3529012"/>
              <a:gd name="connsiteX4" fmla="*/ 0 w 6829157"/>
              <a:gd name="connsiteY4" fmla="*/ 3420396 h 3529012"/>
              <a:gd name="connsiteX5" fmla="*/ 1066703 w 6829157"/>
              <a:gd name="connsiteY5" fmla="*/ 0 h 3529012"/>
              <a:gd name="connsiteX0" fmla="*/ 1066703 w 6828975"/>
              <a:gd name="connsiteY0" fmla="*/ 0 h 3529012"/>
              <a:gd name="connsiteX1" fmla="*/ 4761582 w 6828975"/>
              <a:gd name="connsiteY1" fmla="*/ 39313 h 3529012"/>
              <a:gd name="connsiteX2" fmla="*/ 6827741 w 6828975"/>
              <a:gd name="connsiteY2" fmla="*/ 1764506 h 3529012"/>
              <a:gd name="connsiteX3" fmla="*/ 4912422 w 6828975"/>
              <a:gd name="connsiteY3" fmla="*/ 3529012 h 3529012"/>
              <a:gd name="connsiteX4" fmla="*/ 0 w 6828975"/>
              <a:gd name="connsiteY4" fmla="*/ 3420396 h 3529012"/>
              <a:gd name="connsiteX5" fmla="*/ 1066703 w 6828975"/>
              <a:gd name="connsiteY5" fmla="*/ 0 h 3529012"/>
              <a:gd name="connsiteX0" fmla="*/ 1066703 w 6828975"/>
              <a:gd name="connsiteY0" fmla="*/ 0 h 3529012"/>
              <a:gd name="connsiteX1" fmla="*/ 4761582 w 6828975"/>
              <a:gd name="connsiteY1" fmla="*/ 39313 h 3529012"/>
              <a:gd name="connsiteX2" fmla="*/ 6827741 w 6828975"/>
              <a:gd name="connsiteY2" fmla="*/ 1764506 h 3529012"/>
              <a:gd name="connsiteX3" fmla="*/ 4912422 w 6828975"/>
              <a:gd name="connsiteY3" fmla="*/ 3529012 h 3529012"/>
              <a:gd name="connsiteX4" fmla="*/ 0 w 6828975"/>
              <a:gd name="connsiteY4" fmla="*/ 3420396 h 3529012"/>
              <a:gd name="connsiteX5" fmla="*/ 1066703 w 6828975"/>
              <a:gd name="connsiteY5" fmla="*/ 0 h 3529012"/>
              <a:gd name="connsiteX0" fmla="*/ 1066703 w 6829271"/>
              <a:gd name="connsiteY0" fmla="*/ 0 h 3517704"/>
              <a:gd name="connsiteX1" fmla="*/ 4761582 w 6829271"/>
              <a:gd name="connsiteY1" fmla="*/ 39313 h 3517704"/>
              <a:gd name="connsiteX2" fmla="*/ 6827741 w 6829271"/>
              <a:gd name="connsiteY2" fmla="*/ 1764506 h 3517704"/>
              <a:gd name="connsiteX3" fmla="*/ 4574566 w 6829271"/>
              <a:gd name="connsiteY3" fmla="*/ 3517704 h 3517704"/>
              <a:gd name="connsiteX4" fmla="*/ 0 w 6829271"/>
              <a:gd name="connsiteY4" fmla="*/ 3420396 h 3517704"/>
              <a:gd name="connsiteX5" fmla="*/ 1066703 w 6829271"/>
              <a:gd name="connsiteY5" fmla="*/ 0 h 3517704"/>
              <a:gd name="connsiteX0" fmla="*/ 1066703 w 6829271"/>
              <a:gd name="connsiteY0" fmla="*/ 0 h 3528369"/>
              <a:gd name="connsiteX1" fmla="*/ 4761582 w 6829271"/>
              <a:gd name="connsiteY1" fmla="*/ 39313 h 3528369"/>
              <a:gd name="connsiteX2" fmla="*/ 6827741 w 6829271"/>
              <a:gd name="connsiteY2" fmla="*/ 1764506 h 3528369"/>
              <a:gd name="connsiteX3" fmla="*/ 4574566 w 6829271"/>
              <a:gd name="connsiteY3" fmla="*/ 3517704 h 3528369"/>
              <a:gd name="connsiteX4" fmla="*/ 0 w 6829271"/>
              <a:gd name="connsiteY4" fmla="*/ 3420396 h 3528369"/>
              <a:gd name="connsiteX5" fmla="*/ 1066703 w 6829271"/>
              <a:gd name="connsiteY5" fmla="*/ 0 h 3528369"/>
              <a:gd name="connsiteX0" fmla="*/ 1066703 w 6829069"/>
              <a:gd name="connsiteY0" fmla="*/ 0 h 3528369"/>
              <a:gd name="connsiteX1" fmla="*/ 4761582 w 6829069"/>
              <a:gd name="connsiteY1" fmla="*/ 39313 h 3528369"/>
              <a:gd name="connsiteX2" fmla="*/ 6827741 w 6829069"/>
              <a:gd name="connsiteY2" fmla="*/ 1764506 h 3528369"/>
              <a:gd name="connsiteX3" fmla="*/ 4574566 w 6829069"/>
              <a:gd name="connsiteY3" fmla="*/ 3517704 h 3528369"/>
              <a:gd name="connsiteX4" fmla="*/ 0 w 6829069"/>
              <a:gd name="connsiteY4" fmla="*/ 3420396 h 3528369"/>
              <a:gd name="connsiteX5" fmla="*/ 1066703 w 6829069"/>
              <a:gd name="connsiteY5" fmla="*/ 0 h 3528369"/>
              <a:gd name="connsiteX0" fmla="*/ 1066703 w 6828797"/>
              <a:gd name="connsiteY0" fmla="*/ 0 h 3528355"/>
              <a:gd name="connsiteX1" fmla="*/ 4743058 w 6828797"/>
              <a:gd name="connsiteY1" fmla="*/ 50483 h 3528355"/>
              <a:gd name="connsiteX2" fmla="*/ 6827741 w 6828797"/>
              <a:gd name="connsiteY2" fmla="*/ 1764506 h 3528355"/>
              <a:gd name="connsiteX3" fmla="*/ 4574566 w 6828797"/>
              <a:gd name="connsiteY3" fmla="*/ 3517704 h 3528355"/>
              <a:gd name="connsiteX4" fmla="*/ 0 w 6828797"/>
              <a:gd name="connsiteY4" fmla="*/ 3420396 h 3528355"/>
              <a:gd name="connsiteX5" fmla="*/ 1066703 w 6828797"/>
              <a:gd name="connsiteY5" fmla="*/ 0 h 3528355"/>
              <a:gd name="connsiteX0" fmla="*/ 1066703 w 6828797"/>
              <a:gd name="connsiteY0" fmla="*/ 0 h 3519720"/>
              <a:gd name="connsiteX1" fmla="*/ 4743058 w 6828797"/>
              <a:gd name="connsiteY1" fmla="*/ 50483 h 3519720"/>
              <a:gd name="connsiteX2" fmla="*/ 6827741 w 6828797"/>
              <a:gd name="connsiteY2" fmla="*/ 1764506 h 3519720"/>
              <a:gd name="connsiteX3" fmla="*/ 4574566 w 6828797"/>
              <a:gd name="connsiteY3" fmla="*/ 3517704 h 3519720"/>
              <a:gd name="connsiteX4" fmla="*/ 0 w 6828797"/>
              <a:gd name="connsiteY4" fmla="*/ 3420396 h 3519720"/>
              <a:gd name="connsiteX5" fmla="*/ 1066703 w 6828797"/>
              <a:gd name="connsiteY5" fmla="*/ 0 h 3519720"/>
              <a:gd name="connsiteX0" fmla="*/ 1066703 w 6828797"/>
              <a:gd name="connsiteY0" fmla="*/ 0 h 3530050"/>
              <a:gd name="connsiteX1" fmla="*/ 4743058 w 6828797"/>
              <a:gd name="connsiteY1" fmla="*/ 50483 h 3530050"/>
              <a:gd name="connsiteX2" fmla="*/ 6827741 w 6828797"/>
              <a:gd name="connsiteY2" fmla="*/ 1764506 h 3530050"/>
              <a:gd name="connsiteX3" fmla="*/ 4574566 w 6828797"/>
              <a:gd name="connsiteY3" fmla="*/ 3517704 h 3530050"/>
              <a:gd name="connsiteX4" fmla="*/ 0 w 6828797"/>
              <a:gd name="connsiteY4" fmla="*/ 3420396 h 3530050"/>
              <a:gd name="connsiteX5" fmla="*/ 1066703 w 6828797"/>
              <a:gd name="connsiteY5" fmla="*/ 0 h 3530050"/>
              <a:gd name="connsiteX0" fmla="*/ 1069428 w 6828797"/>
              <a:gd name="connsiteY0" fmla="*/ 0 h 3554232"/>
              <a:gd name="connsiteX1" fmla="*/ 4743058 w 6828797"/>
              <a:gd name="connsiteY1" fmla="*/ 74665 h 3554232"/>
              <a:gd name="connsiteX2" fmla="*/ 6827741 w 6828797"/>
              <a:gd name="connsiteY2" fmla="*/ 1788688 h 3554232"/>
              <a:gd name="connsiteX3" fmla="*/ 4574566 w 6828797"/>
              <a:gd name="connsiteY3" fmla="*/ 3541886 h 3554232"/>
              <a:gd name="connsiteX4" fmla="*/ 0 w 6828797"/>
              <a:gd name="connsiteY4" fmla="*/ 3444578 h 3554232"/>
              <a:gd name="connsiteX5" fmla="*/ 1069428 w 6828797"/>
              <a:gd name="connsiteY5" fmla="*/ 0 h 3554232"/>
              <a:gd name="connsiteX0" fmla="*/ 1390977 w 7150346"/>
              <a:gd name="connsiteY0" fmla="*/ 0 h 3554232"/>
              <a:gd name="connsiteX1" fmla="*/ 5064607 w 7150346"/>
              <a:gd name="connsiteY1" fmla="*/ 74665 h 3554232"/>
              <a:gd name="connsiteX2" fmla="*/ 7149290 w 7150346"/>
              <a:gd name="connsiteY2" fmla="*/ 1788688 h 3554232"/>
              <a:gd name="connsiteX3" fmla="*/ 4896115 w 7150346"/>
              <a:gd name="connsiteY3" fmla="*/ 3541886 h 3554232"/>
              <a:gd name="connsiteX4" fmla="*/ 0 w 7150346"/>
              <a:gd name="connsiteY4" fmla="*/ 3431871 h 3554232"/>
              <a:gd name="connsiteX5" fmla="*/ 1390977 w 7150346"/>
              <a:gd name="connsiteY5" fmla="*/ 0 h 3554232"/>
              <a:gd name="connsiteX0" fmla="*/ 1087198 w 7150346"/>
              <a:gd name="connsiteY0" fmla="*/ 0 h 3551103"/>
              <a:gd name="connsiteX1" fmla="*/ 5064607 w 7150346"/>
              <a:gd name="connsiteY1" fmla="*/ 71536 h 3551103"/>
              <a:gd name="connsiteX2" fmla="*/ 7149290 w 7150346"/>
              <a:gd name="connsiteY2" fmla="*/ 1785559 h 3551103"/>
              <a:gd name="connsiteX3" fmla="*/ 4896115 w 7150346"/>
              <a:gd name="connsiteY3" fmla="*/ 3538757 h 3551103"/>
              <a:gd name="connsiteX4" fmla="*/ 0 w 7150346"/>
              <a:gd name="connsiteY4" fmla="*/ 3428742 h 3551103"/>
              <a:gd name="connsiteX5" fmla="*/ 1087198 w 7150346"/>
              <a:gd name="connsiteY5" fmla="*/ 0 h 3551103"/>
              <a:gd name="connsiteX0" fmla="*/ 1087198 w 7150925"/>
              <a:gd name="connsiteY0" fmla="*/ 0 h 3551075"/>
              <a:gd name="connsiteX1" fmla="*/ 5101455 w 7150925"/>
              <a:gd name="connsiteY1" fmla="*/ 91328 h 3551075"/>
              <a:gd name="connsiteX2" fmla="*/ 7149290 w 7150925"/>
              <a:gd name="connsiteY2" fmla="*/ 1785559 h 3551075"/>
              <a:gd name="connsiteX3" fmla="*/ 4896115 w 7150925"/>
              <a:gd name="connsiteY3" fmla="*/ 3538757 h 3551075"/>
              <a:gd name="connsiteX4" fmla="*/ 0 w 7150925"/>
              <a:gd name="connsiteY4" fmla="*/ 3428742 h 3551075"/>
              <a:gd name="connsiteX5" fmla="*/ 1087198 w 7150925"/>
              <a:gd name="connsiteY5" fmla="*/ 0 h 3551075"/>
              <a:gd name="connsiteX0" fmla="*/ 1087198 w 7150457"/>
              <a:gd name="connsiteY0" fmla="*/ 0 h 3536796"/>
              <a:gd name="connsiteX1" fmla="*/ 5101455 w 7150457"/>
              <a:gd name="connsiteY1" fmla="*/ 91328 h 3536796"/>
              <a:gd name="connsiteX2" fmla="*/ 7149290 w 7150457"/>
              <a:gd name="connsiteY2" fmla="*/ 1785559 h 3536796"/>
              <a:gd name="connsiteX3" fmla="*/ 4929916 w 7150457"/>
              <a:gd name="connsiteY3" fmla="*/ 3524375 h 3536796"/>
              <a:gd name="connsiteX4" fmla="*/ 0 w 7150457"/>
              <a:gd name="connsiteY4" fmla="*/ 3428742 h 3536796"/>
              <a:gd name="connsiteX5" fmla="*/ 1087198 w 7150457"/>
              <a:gd name="connsiteY5" fmla="*/ 0 h 3536796"/>
              <a:gd name="connsiteX0" fmla="*/ 1087198 w 7278911"/>
              <a:gd name="connsiteY0" fmla="*/ 0 h 3536799"/>
              <a:gd name="connsiteX1" fmla="*/ 5101455 w 7278911"/>
              <a:gd name="connsiteY1" fmla="*/ 91328 h 3536799"/>
              <a:gd name="connsiteX2" fmla="*/ 7277970 w 7278911"/>
              <a:gd name="connsiteY2" fmla="*/ 1785987 h 3536799"/>
              <a:gd name="connsiteX3" fmla="*/ 4929916 w 7278911"/>
              <a:gd name="connsiteY3" fmla="*/ 3524375 h 3536799"/>
              <a:gd name="connsiteX4" fmla="*/ 0 w 7278911"/>
              <a:gd name="connsiteY4" fmla="*/ 3428742 h 3536799"/>
              <a:gd name="connsiteX5" fmla="*/ 1087198 w 7278911"/>
              <a:gd name="connsiteY5" fmla="*/ 0 h 3536799"/>
              <a:gd name="connsiteX0" fmla="*/ 1087198 w 7279355"/>
              <a:gd name="connsiteY0" fmla="*/ 0 h 3536799"/>
              <a:gd name="connsiteX1" fmla="*/ 5101455 w 7279355"/>
              <a:gd name="connsiteY1" fmla="*/ 91328 h 3536799"/>
              <a:gd name="connsiteX2" fmla="*/ 7277970 w 7279355"/>
              <a:gd name="connsiteY2" fmla="*/ 1785987 h 3536799"/>
              <a:gd name="connsiteX3" fmla="*/ 4929916 w 7279355"/>
              <a:gd name="connsiteY3" fmla="*/ 3524375 h 3536799"/>
              <a:gd name="connsiteX4" fmla="*/ 0 w 7279355"/>
              <a:gd name="connsiteY4" fmla="*/ 3428742 h 3536799"/>
              <a:gd name="connsiteX5" fmla="*/ 1087198 w 7279355"/>
              <a:gd name="connsiteY5" fmla="*/ 0 h 3536799"/>
              <a:gd name="connsiteX0" fmla="*/ 1087198 w 7279355"/>
              <a:gd name="connsiteY0" fmla="*/ 0 h 3528764"/>
              <a:gd name="connsiteX1" fmla="*/ 5101455 w 7279355"/>
              <a:gd name="connsiteY1" fmla="*/ 91328 h 3528764"/>
              <a:gd name="connsiteX2" fmla="*/ 7277970 w 7279355"/>
              <a:gd name="connsiteY2" fmla="*/ 1785987 h 3528764"/>
              <a:gd name="connsiteX3" fmla="*/ 4929916 w 7279355"/>
              <a:gd name="connsiteY3" fmla="*/ 3524375 h 3528764"/>
              <a:gd name="connsiteX4" fmla="*/ 0 w 7279355"/>
              <a:gd name="connsiteY4" fmla="*/ 3428742 h 3528764"/>
              <a:gd name="connsiteX5" fmla="*/ 1087198 w 7279355"/>
              <a:gd name="connsiteY5" fmla="*/ 0 h 3528764"/>
              <a:gd name="connsiteX0" fmla="*/ 1087198 w 7375849"/>
              <a:gd name="connsiteY0" fmla="*/ 0 h 3537291"/>
              <a:gd name="connsiteX1" fmla="*/ 5101455 w 7375849"/>
              <a:gd name="connsiteY1" fmla="*/ 91328 h 3537291"/>
              <a:gd name="connsiteX2" fmla="*/ 7277970 w 7375849"/>
              <a:gd name="connsiteY2" fmla="*/ 1785987 h 3537291"/>
              <a:gd name="connsiteX3" fmla="*/ 5632352 w 7375849"/>
              <a:gd name="connsiteY3" fmla="*/ 3532926 h 3537291"/>
              <a:gd name="connsiteX4" fmla="*/ 0 w 7375849"/>
              <a:gd name="connsiteY4" fmla="*/ 3428742 h 3537291"/>
              <a:gd name="connsiteX5" fmla="*/ 1087198 w 7375849"/>
              <a:gd name="connsiteY5" fmla="*/ 0 h 3537291"/>
              <a:gd name="connsiteX0" fmla="*/ 1087198 w 7287874"/>
              <a:gd name="connsiteY0" fmla="*/ 0 h 3532926"/>
              <a:gd name="connsiteX1" fmla="*/ 5101455 w 7287874"/>
              <a:gd name="connsiteY1" fmla="*/ 91328 h 3532926"/>
              <a:gd name="connsiteX2" fmla="*/ 7277970 w 7287874"/>
              <a:gd name="connsiteY2" fmla="*/ 1785987 h 3532926"/>
              <a:gd name="connsiteX3" fmla="*/ 5632352 w 7287874"/>
              <a:gd name="connsiteY3" fmla="*/ 3532926 h 3532926"/>
              <a:gd name="connsiteX4" fmla="*/ 0 w 7287874"/>
              <a:gd name="connsiteY4" fmla="*/ 3428742 h 3532926"/>
              <a:gd name="connsiteX5" fmla="*/ 1087198 w 7287874"/>
              <a:gd name="connsiteY5" fmla="*/ 0 h 3532926"/>
              <a:gd name="connsiteX0" fmla="*/ 1087198 w 7337095"/>
              <a:gd name="connsiteY0" fmla="*/ 0 h 3532926"/>
              <a:gd name="connsiteX1" fmla="*/ 5887163 w 7337095"/>
              <a:gd name="connsiteY1" fmla="*/ 115685 h 3532926"/>
              <a:gd name="connsiteX2" fmla="*/ 7277970 w 7337095"/>
              <a:gd name="connsiteY2" fmla="*/ 1785987 h 3532926"/>
              <a:gd name="connsiteX3" fmla="*/ 5632352 w 7337095"/>
              <a:gd name="connsiteY3" fmla="*/ 3532926 h 3532926"/>
              <a:gd name="connsiteX4" fmla="*/ 0 w 7337095"/>
              <a:gd name="connsiteY4" fmla="*/ 3428742 h 3532926"/>
              <a:gd name="connsiteX5" fmla="*/ 1087198 w 7337095"/>
              <a:gd name="connsiteY5" fmla="*/ 0 h 3532926"/>
              <a:gd name="connsiteX0" fmla="*/ 1087198 w 7280936"/>
              <a:gd name="connsiteY0" fmla="*/ 0 h 3532926"/>
              <a:gd name="connsiteX1" fmla="*/ 5887163 w 7280936"/>
              <a:gd name="connsiteY1" fmla="*/ 115685 h 3532926"/>
              <a:gd name="connsiteX2" fmla="*/ 7277970 w 7280936"/>
              <a:gd name="connsiteY2" fmla="*/ 1785987 h 3532926"/>
              <a:gd name="connsiteX3" fmla="*/ 5632352 w 7280936"/>
              <a:gd name="connsiteY3" fmla="*/ 3532926 h 3532926"/>
              <a:gd name="connsiteX4" fmla="*/ 0 w 7280936"/>
              <a:gd name="connsiteY4" fmla="*/ 3428742 h 3532926"/>
              <a:gd name="connsiteX5" fmla="*/ 1087198 w 7280936"/>
              <a:gd name="connsiteY5" fmla="*/ 0 h 3532926"/>
              <a:gd name="connsiteX0" fmla="*/ 1087198 w 7280936"/>
              <a:gd name="connsiteY0" fmla="*/ 0 h 3532926"/>
              <a:gd name="connsiteX1" fmla="*/ 5887163 w 7280936"/>
              <a:gd name="connsiteY1" fmla="*/ 115685 h 3532926"/>
              <a:gd name="connsiteX2" fmla="*/ 7277970 w 7280936"/>
              <a:gd name="connsiteY2" fmla="*/ 1785987 h 3532926"/>
              <a:gd name="connsiteX3" fmla="*/ 5632352 w 7280936"/>
              <a:gd name="connsiteY3" fmla="*/ 3532926 h 3532926"/>
              <a:gd name="connsiteX4" fmla="*/ 0 w 7280936"/>
              <a:gd name="connsiteY4" fmla="*/ 3428742 h 3532926"/>
              <a:gd name="connsiteX5" fmla="*/ 1087198 w 7280936"/>
              <a:gd name="connsiteY5" fmla="*/ 0 h 3532926"/>
              <a:gd name="connsiteX0" fmla="*/ 1087198 w 7280726"/>
              <a:gd name="connsiteY0" fmla="*/ 0 h 3532926"/>
              <a:gd name="connsiteX1" fmla="*/ 5887163 w 7280726"/>
              <a:gd name="connsiteY1" fmla="*/ 115685 h 3532926"/>
              <a:gd name="connsiteX2" fmla="*/ 7277970 w 7280726"/>
              <a:gd name="connsiteY2" fmla="*/ 1785987 h 3532926"/>
              <a:gd name="connsiteX3" fmla="*/ 5632352 w 7280726"/>
              <a:gd name="connsiteY3" fmla="*/ 3532926 h 3532926"/>
              <a:gd name="connsiteX4" fmla="*/ 0 w 7280726"/>
              <a:gd name="connsiteY4" fmla="*/ 3428742 h 3532926"/>
              <a:gd name="connsiteX5" fmla="*/ 1087198 w 7280726"/>
              <a:gd name="connsiteY5" fmla="*/ 0 h 3532926"/>
              <a:gd name="connsiteX0" fmla="*/ 1087198 w 7280885"/>
              <a:gd name="connsiteY0" fmla="*/ 0 h 3532926"/>
              <a:gd name="connsiteX1" fmla="*/ 5887163 w 7280885"/>
              <a:gd name="connsiteY1" fmla="*/ 115685 h 3532926"/>
              <a:gd name="connsiteX2" fmla="*/ 7277970 w 7280885"/>
              <a:gd name="connsiteY2" fmla="*/ 1785987 h 3532926"/>
              <a:gd name="connsiteX3" fmla="*/ 5632352 w 7280885"/>
              <a:gd name="connsiteY3" fmla="*/ 3532926 h 3532926"/>
              <a:gd name="connsiteX4" fmla="*/ 0 w 7280885"/>
              <a:gd name="connsiteY4" fmla="*/ 3428742 h 3532926"/>
              <a:gd name="connsiteX5" fmla="*/ 1087198 w 7280885"/>
              <a:gd name="connsiteY5" fmla="*/ 0 h 3532926"/>
              <a:gd name="connsiteX0" fmla="*/ 1087198 w 7280885"/>
              <a:gd name="connsiteY0" fmla="*/ 0 h 3532926"/>
              <a:gd name="connsiteX1" fmla="*/ 5887163 w 7280885"/>
              <a:gd name="connsiteY1" fmla="*/ 115685 h 3532926"/>
              <a:gd name="connsiteX2" fmla="*/ 7277970 w 7280885"/>
              <a:gd name="connsiteY2" fmla="*/ 1785987 h 3532926"/>
              <a:gd name="connsiteX3" fmla="*/ 5632352 w 7280885"/>
              <a:gd name="connsiteY3" fmla="*/ 3532926 h 3532926"/>
              <a:gd name="connsiteX4" fmla="*/ 0 w 7280885"/>
              <a:gd name="connsiteY4" fmla="*/ 3428742 h 3532926"/>
              <a:gd name="connsiteX5" fmla="*/ 1087198 w 7280885"/>
              <a:gd name="connsiteY5" fmla="*/ 0 h 3532926"/>
              <a:gd name="connsiteX0" fmla="*/ 1087198 w 7278958"/>
              <a:gd name="connsiteY0" fmla="*/ 0 h 3532926"/>
              <a:gd name="connsiteX1" fmla="*/ 5887163 w 7278958"/>
              <a:gd name="connsiteY1" fmla="*/ 115685 h 3532926"/>
              <a:gd name="connsiteX2" fmla="*/ 7277970 w 7278958"/>
              <a:gd name="connsiteY2" fmla="*/ 1785987 h 3532926"/>
              <a:gd name="connsiteX3" fmla="*/ 5632352 w 7278958"/>
              <a:gd name="connsiteY3" fmla="*/ 3532926 h 3532926"/>
              <a:gd name="connsiteX4" fmla="*/ 0 w 7278958"/>
              <a:gd name="connsiteY4" fmla="*/ 3428742 h 3532926"/>
              <a:gd name="connsiteX5" fmla="*/ 1087198 w 7278958"/>
              <a:gd name="connsiteY5" fmla="*/ 0 h 3532926"/>
              <a:gd name="connsiteX0" fmla="*/ 1087198 w 7277996"/>
              <a:gd name="connsiteY0" fmla="*/ 0 h 3532926"/>
              <a:gd name="connsiteX1" fmla="*/ 5887163 w 7277996"/>
              <a:gd name="connsiteY1" fmla="*/ 115685 h 3532926"/>
              <a:gd name="connsiteX2" fmla="*/ 7277970 w 7277996"/>
              <a:gd name="connsiteY2" fmla="*/ 1785987 h 3532926"/>
              <a:gd name="connsiteX3" fmla="*/ 5632352 w 7277996"/>
              <a:gd name="connsiteY3" fmla="*/ 3532926 h 3532926"/>
              <a:gd name="connsiteX4" fmla="*/ 0 w 7277996"/>
              <a:gd name="connsiteY4" fmla="*/ 3428742 h 3532926"/>
              <a:gd name="connsiteX5" fmla="*/ 1087198 w 7277996"/>
              <a:gd name="connsiteY5" fmla="*/ 0 h 3532926"/>
              <a:gd name="connsiteX0" fmla="*/ 1087198 w 7277996"/>
              <a:gd name="connsiteY0" fmla="*/ 0 h 3532926"/>
              <a:gd name="connsiteX1" fmla="*/ 5887163 w 7277996"/>
              <a:gd name="connsiteY1" fmla="*/ 115685 h 3532926"/>
              <a:gd name="connsiteX2" fmla="*/ 7277970 w 7277996"/>
              <a:gd name="connsiteY2" fmla="*/ 1785987 h 3532926"/>
              <a:gd name="connsiteX3" fmla="*/ 5632352 w 7277996"/>
              <a:gd name="connsiteY3" fmla="*/ 3532926 h 3532926"/>
              <a:gd name="connsiteX4" fmla="*/ 0 w 7277996"/>
              <a:gd name="connsiteY4" fmla="*/ 3428742 h 3532926"/>
              <a:gd name="connsiteX5" fmla="*/ 1087198 w 7277996"/>
              <a:gd name="connsiteY5" fmla="*/ 0 h 3532926"/>
              <a:gd name="connsiteX0" fmla="*/ 1087198 w 7280762"/>
              <a:gd name="connsiteY0" fmla="*/ 0 h 3532926"/>
              <a:gd name="connsiteX1" fmla="*/ 5885514 w 7280762"/>
              <a:gd name="connsiteY1" fmla="*/ 122463 h 3532926"/>
              <a:gd name="connsiteX2" fmla="*/ 7277970 w 7280762"/>
              <a:gd name="connsiteY2" fmla="*/ 1785987 h 3532926"/>
              <a:gd name="connsiteX3" fmla="*/ 5632352 w 7280762"/>
              <a:gd name="connsiteY3" fmla="*/ 3532926 h 3532926"/>
              <a:gd name="connsiteX4" fmla="*/ 0 w 7280762"/>
              <a:gd name="connsiteY4" fmla="*/ 3428742 h 3532926"/>
              <a:gd name="connsiteX5" fmla="*/ 1087198 w 7280762"/>
              <a:gd name="connsiteY5" fmla="*/ 0 h 3532926"/>
              <a:gd name="connsiteX0" fmla="*/ 1087198 w 7280762"/>
              <a:gd name="connsiteY0" fmla="*/ 0 h 3532926"/>
              <a:gd name="connsiteX1" fmla="*/ 5885514 w 7280762"/>
              <a:gd name="connsiteY1" fmla="*/ 122463 h 3532926"/>
              <a:gd name="connsiteX2" fmla="*/ 7277970 w 7280762"/>
              <a:gd name="connsiteY2" fmla="*/ 1785987 h 3532926"/>
              <a:gd name="connsiteX3" fmla="*/ 5632352 w 7280762"/>
              <a:gd name="connsiteY3" fmla="*/ 3532926 h 3532926"/>
              <a:gd name="connsiteX4" fmla="*/ 0 w 7280762"/>
              <a:gd name="connsiteY4" fmla="*/ 3428742 h 3532926"/>
              <a:gd name="connsiteX5" fmla="*/ 1087198 w 7280762"/>
              <a:gd name="connsiteY5" fmla="*/ 0 h 3532926"/>
              <a:gd name="connsiteX0" fmla="*/ 1087198 w 7280875"/>
              <a:gd name="connsiteY0" fmla="*/ 0 h 3532926"/>
              <a:gd name="connsiteX1" fmla="*/ 5885514 w 7280875"/>
              <a:gd name="connsiteY1" fmla="*/ 122463 h 3532926"/>
              <a:gd name="connsiteX2" fmla="*/ 7277970 w 7280875"/>
              <a:gd name="connsiteY2" fmla="*/ 1785987 h 3532926"/>
              <a:gd name="connsiteX3" fmla="*/ 5632352 w 7280875"/>
              <a:gd name="connsiteY3" fmla="*/ 3532926 h 3532926"/>
              <a:gd name="connsiteX4" fmla="*/ 0 w 7280875"/>
              <a:gd name="connsiteY4" fmla="*/ 3428742 h 3532926"/>
              <a:gd name="connsiteX5" fmla="*/ 1087198 w 7280875"/>
              <a:gd name="connsiteY5" fmla="*/ 0 h 3532926"/>
              <a:gd name="connsiteX0" fmla="*/ 4677563 w 7280875"/>
              <a:gd name="connsiteY0" fmla="*/ 154705 h 3410463"/>
              <a:gd name="connsiteX1" fmla="*/ 5885514 w 7280875"/>
              <a:gd name="connsiteY1" fmla="*/ 0 h 3410463"/>
              <a:gd name="connsiteX2" fmla="*/ 7277970 w 7280875"/>
              <a:gd name="connsiteY2" fmla="*/ 1663524 h 3410463"/>
              <a:gd name="connsiteX3" fmla="*/ 5632352 w 7280875"/>
              <a:gd name="connsiteY3" fmla="*/ 3410463 h 3410463"/>
              <a:gd name="connsiteX4" fmla="*/ 0 w 7280875"/>
              <a:gd name="connsiteY4" fmla="*/ 3306279 h 3410463"/>
              <a:gd name="connsiteX5" fmla="*/ 4677563 w 7280875"/>
              <a:gd name="connsiteY5" fmla="*/ 154705 h 3410463"/>
              <a:gd name="connsiteX0" fmla="*/ 4677563 w 7301186"/>
              <a:gd name="connsiteY0" fmla="*/ 0 h 3255758"/>
              <a:gd name="connsiteX1" fmla="*/ 6194797 w 7301186"/>
              <a:gd name="connsiteY1" fmla="*/ 1891059 h 3255758"/>
              <a:gd name="connsiteX2" fmla="*/ 7277970 w 7301186"/>
              <a:gd name="connsiteY2" fmla="*/ 1508819 h 3255758"/>
              <a:gd name="connsiteX3" fmla="*/ 5632352 w 7301186"/>
              <a:gd name="connsiteY3" fmla="*/ 3255758 h 3255758"/>
              <a:gd name="connsiteX4" fmla="*/ 0 w 7301186"/>
              <a:gd name="connsiteY4" fmla="*/ 3151574 h 3255758"/>
              <a:gd name="connsiteX5" fmla="*/ 4677563 w 7301186"/>
              <a:gd name="connsiteY5" fmla="*/ 0 h 3255758"/>
              <a:gd name="connsiteX0" fmla="*/ 4677563 w 7438212"/>
              <a:gd name="connsiteY0" fmla="*/ 0 h 4140056"/>
              <a:gd name="connsiteX1" fmla="*/ 6194797 w 7438212"/>
              <a:gd name="connsiteY1" fmla="*/ 1891059 h 4140056"/>
              <a:gd name="connsiteX2" fmla="*/ 7277970 w 7438212"/>
              <a:gd name="connsiteY2" fmla="*/ 1508819 h 4140056"/>
              <a:gd name="connsiteX3" fmla="*/ 3548058 w 7438212"/>
              <a:gd name="connsiteY3" fmla="*/ 4140056 h 4140056"/>
              <a:gd name="connsiteX4" fmla="*/ 0 w 7438212"/>
              <a:gd name="connsiteY4" fmla="*/ 3151574 h 4140056"/>
              <a:gd name="connsiteX5" fmla="*/ 4677563 w 7438212"/>
              <a:gd name="connsiteY5" fmla="*/ 0 h 4140056"/>
              <a:gd name="connsiteX0" fmla="*/ 4153128 w 6913777"/>
              <a:gd name="connsiteY0" fmla="*/ 0 h 4140056"/>
              <a:gd name="connsiteX1" fmla="*/ 5670362 w 6913777"/>
              <a:gd name="connsiteY1" fmla="*/ 1891059 h 4140056"/>
              <a:gd name="connsiteX2" fmla="*/ 6753535 w 6913777"/>
              <a:gd name="connsiteY2" fmla="*/ 1508819 h 4140056"/>
              <a:gd name="connsiteX3" fmla="*/ 3023623 w 6913777"/>
              <a:gd name="connsiteY3" fmla="*/ 4140056 h 4140056"/>
              <a:gd name="connsiteX4" fmla="*/ 0 w 6913777"/>
              <a:gd name="connsiteY4" fmla="*/ 485481 h 4140056"/>
              <a:gd name="connsiteX5" fmla="*/ 4153128 w 6913777"/>
              <a:gd name="connsiteY5" fmla="*/ 0 h 4140056"/>
              <a:gd name="connsiteX0" fmla="*/ 3010128 w 6913777"/>
              <a:gd name="connsiteY0" fmla="*/ 0 h 5565493"/>
              <a:gd name="connsiteX1" fmla="*/ 5670362 w 6913777"/>
              <a:gd name="connsiteY1" fmla="*/ 3316496 h 5565493"/>
              <a:gd name="connsiteX2" fmla="*/ 6753535 w 6913777"/>
              <a:gd name="connsiteY2" fmla="*/ 2934256 h 5565493"/>
              <a:gd name="connsiteX3" fmla="*/ 3023623 w 6913777"/>
              <a:gd name="connsiteY3" fmla="*/ 5565493 h 5565493"/>
              <a:gd name="connsiteX4" fmla="*/ 0 w 6913777"/>
              <a:gd name="connsiteY4" fmla="*/ 1910918 h 5565493"/>
              <a:gd name="connsiteX5" fmla="*/ 3010128 w 6913777"/>
              <a:gd name="connsiteY5" fmla="*/ 0 h 5565493"/>
              <a:gd name="connsiteX0" fmla="*/ 3158046 w 7061695"/>
              <a:gd name="connsiteY0" fmla="*/ 0 h 5565493"/>
              <a:gd name="connsiteX1" fmla="*/ 5818280 w 7061695"/>
              <a:gd name="connsiteY1" fmla="*/ 3316496 h 5565493"/>
              <a:gd name="connsiteX2" fmla="*/ 6901453 w 7061695"/>
              <a:gd name="connsiteY2" fmla="*/ 2934256 h 5565493"/>
              <a:gd name="connsiteX3" fmla="*/ 3171541 w 7061695"/>
              <a:gd name="connsiteY3" fmla="*/ 5565493 h 5565493"/>
              <a:gd name="connsiteX4" fmla="*/ 0 w 7061695"/>
              <a:gd name="connsiteY4" fmla="*/ 1792131 h 5565493"/>
              <a:gd name="connsiteX5" fmla="*/ 3158046 w 7061695"/>
              <a:gd name="connsiteY5" fmla="*/ 0 h 5565493"/>
              <a:gd name="connsiteX0" fmla="*/ 3158046 w 7061695"/>
              <a:gd name="connsiteY0" fmla="*/ 0 h 5565493"/>
              <a:gd name="connsiteX1" fmla="*/ 5818280 w 7061695"/>
              <a:gd name="connsiteY1" fmla="*/ 3316496 h 5565493"/>
              <a:gd name="connsiteX2" fmla="*/ 6901453 w 7061695"/>
              <a:gd name="connsiteY2" fmla="*/ 2934256 h 5565493"/>
              <a:gd name="connsiteX3" fmla="*/ 3171541 w 7061695"/>
              <a:gd name="connsiteY3" fmla="*/ 5565493 h 5565493"/>
              <a:gd name="connsiteX4" fmla="*/ 0 w 7061695"/>
              <a:gd name="connsiteY4" fmla="*/ 1752536 h 5565493"/>
              <a:gd name="connsiteX5" fmla="*/ 3158046 w 7061695"/>
              <a:gd name="connsiteY5" fmla="*/ 0 h 5565493"/>
              <a:gd name="connsiteX0" fmla="*/ 3158046 w 6313730"/>
              <a:gd name="connsiteY0" fmla="*/ 0 h 5848789"/>
              <a:gd name="connsiteX1" fmla="*/ 5818280 w 6313730"/>
              <a:gd name="connsiteY1" fmla="*/ 3316496 h 5848789"/>
              <a:gd name="connsiteX2" fmla="*/ 5597088 w 6313730"/>
              <a:gd name="connsiteY2" fmla="*/ 5719136 h 5848789"/>
              <a:gd name="connsiteX3" fmla="*/ 3171541 w 6313730"/>
              <a:gd name="connsiteY3" fmla="*/ 5565493 h 5848789"/>
              <a:gd name="connsiteX4" fmla="*/ 0 w 6313730"/>
              <a:gd name="connsiteY4" fmla="*/ 1752536 h 5848789"/>
              <a:gd name="connsiteX5" fmla="*/ 3158046 w 6313730"/>
              <a:gd name="connsiteY5" fmla="*/ 0 h 5848789"/>
              <a:gd name="connsiteX0" fmla="*/ 3158046 w 6433670"/>
              <a:gd name="connsiteY0" fmla="*/ 0 h 5979788"/>
              <a:gd name="connsiteX1" fmla="*/ 5818280 w 6433670"/>
              <a:gd name="connsiteY1" fmla="*/ 3316496 h 5979788"/>
              <a:gd name="connsiteX2" fmla="*/ 5597088 w 6433670"/>
              <a:gd name="connsiteY2" fmla="*/ 5719136 h 5979788"/>
              <a:gd name="connsiteX3" fmla="*/ 3171541 w 6433670"/>
              <a:gd name="connsiteY3" fmla="*/ 5565493 h 5979788"/>
              <a:gd name="connsiteX4" fmla="*/ 0 w 6433670"/>
              <a:gd name="connsiteY4" fmla="*/ 1752536 h 5979788"/>
              <a:gd name="connsiteX5" fmla="*/ 3158046 w 6433670"/>
              <a:gd name="connsiteY5" fmla="*/ 0 h 5979788"/>
              <a:gd name="connsiteX0" fmla="*/ 3158046 w 6433670"/>
              <a:gd name="connsiteY0" fmla="*/ 0 h 6120664"/>
              <a:gd name="connsiteX1" fmla="*/ 5818280 w 6433670"/>
              <a:gd name="connsiteY1" fmla="*/ 3316496 h 6120664"/>
              <a:gd name="connsiteX2" fmla="*/ 5597088 w 6433670"/>
              <a:gd name="connsiteY2" fmla="*/ 5719136 h 6120664"/>
              <a:gd name="connsiteX3" fmla="*/ 3171541 w 6433670"/>
              <a:gd name="connsiteY3" fmla="*/ 5565493 h 6120664"/>
              <a:gd name="connsiteX4" fmla="*/ 0 w 6433670"/>
              <a:gd name="connsiteY4" fmla="*/ 1752536 h 6120664"/>
              <a:gd name="connsiteX5" fmla="*/ 3158046 w 6433670"/>
              <a:gd name="connsiteY5" fmla="*/ 0 h 6120664"/>
              <a:gd name="connsiteX0" fmla="*/ 3158046 w 6220422"/>
              <a:gd name="connsiteY0" fmla="*/ 0 h 6120664"/>
              <a:gd name="connsiteX1" fmla="*/ 5818280 w 6220422"/>
              <a:gd name="connsiteY1" fmla="*/ 3316496 h 6120664"/>
              <a:gd name="connsiteX2" fmla="*/ 5597088 w 6220422"/>
              <a:gd name="connsiteY2" fmla="*/ 5719136 h 6120664"/>
              <a:gd name="connsiteX3" fmla="*/ 3171541 w 6220422"/>
              <a:gd name="connsiteY3" fmla="*/ 5565493 h 6120664"/>
              <a:gd name="connsiteX4" fmla="*/ 0 w 6220422"/>
              <a:gd name="connsiteY4" fmla="*/ 1752536 h 6120664"/>
              <a:gd name="connsiteX5" fmla="*/ 3158046 w 6220422"/>
              <a:gd name="connsiteY5" fmla="*/ 0 h 6120664"/>
              <a:gd name="connsiteX0" fmla="*/ 3158046 w 6077879"/>
              <a:gd name="connsiteY0" fmla="*/ 0 h 5997031"/>
              <a:gd name="connsiteX1" fmla="*/ 5812342 w 6077879"/>
              <a:gd name="connsiteY1" fmla="*/ 3287356 h 5997031"/>
              <a:gd name="connsiteX2" fmla="*/ 5597088 w 6077879"/>
              <a:gd name="connsiteY2" fmla="*/ 5719136 h 5997031"/>
              <a:gd name="connsiteX3" fmla="*/ 3171541 w 6077879"/>
              <a:gd name="connsiteY3" fmla="*/ 5565493 h 5997031"/>
              <a:gd name="connsiteX4" fmla="*/ 0 w 6077879"/>
              <a:gd name="connsiteY4" fmla="*/ 1752536 h 5997031"/>
              <a:gd name="connsiteX5" fmla="*/ 3158046 w 6077879"/>
              <a:gd name="connsiteY5" fmla="*/ 0 h 5997031"/>
              <a:gd name="connsiteX0" fmla="*/ 3158046 w 6232241"/>
              <a:gd name="connsiteY0" fmla="*/ 0 h 5997031"/>
              <a:gd name="connsiteX1" fmla="*/ 5812342 w 6232241"/>
              <a:gd name="connsiteY1" fmla="*/ 3287356 h 5997031"/>
              <a:gd name="connsiteX2" fmla="*/ 5597088 w 6232241"/>
              <a:gd name="connsiteY2" fmla="*/ 5719136 h 5997031"/>
              <a:gd name="connsiteX3" fmla="*/ 3171541 w 6232241"/>
              <a:gd name="connsiteY3" fmla="*/ 5565493 h 5997031"/>
              <a:gd name="connsiteX4" fmla="*/ 0 w 6232241"/>
              <a:gd name="connsiteY4" fmla="*/ 1752536 h 5997031"/>
              <a:gd name="connsiteX5" fmla="*/ 3158046 w 6232241"/>
              <a:gd name="connsiteY5" fmla="*/ 0 h 5997031"/>
              <a:gd name="connsiteX0" fmla="*/ 3158046 w 6232241"/>
              <a:gd name="connsiteY0" fmla="*/ 0 h 6134872"/>
              <a:gd name="connsiteX1" fmla="*/ 5812342 w 6232241"/>
              <a:gd name="connsiteY1" fmla="*/ 3287356 h 6134872"/>
              <a:gd name="connsiteX2" fmla="*/ 5597088 w 6232241"/>
              <a:gd name="connsiteY2" fmla="*/ 5719136 h 6134872"/>
              <a:gd name="connsiteX3" fmla="*/ 3171541 w 6232241"/>
              <a:gd name="connsiteY3" fmla="*/ 5565493 h 6134872"/>
              <a:gd name="connsiteX4" fmla="*/ 0 w 6232241"/>
              <a:gd name="connsiteY4" fmla="*/ 1752536 h 6134872"/>
              <a:gd name="connsiteX5" fmla="*/ 3158046 w 6232241"/>
              <a:gd name="connsiteY5" fmla="*/ 0 h 6134872"/>
              <a:gd name="connsiteX0" fmla="*/ 3158046 w 6232241"/>
              <a:gd name="connsiteY0" fmla="*/ 0 h 6127814"/>
              <a:gd name="connsiteX1" fmla="*/ 5812342 w 6232241"/>
              <a:gd name="connsiteY1" fmla="*/ 3287356 h 6127814"/>
              <a:gd name="connsiteX2" fmla="*/ 5597088 w 6232241"/>
              <a:gd name="connsiteY2" fmla="*/ 5719136 h 6127814"/>
              <a:gd name="connsiteX3" fmla="*/ 3171541 w 6232241"/>
              <a:gd name="connsiteY3" fmla="*/ 5565493 h 6127814"/>
              <a:gd name="connsiteX4" fmla="*/ 0 w 6232241"/>
              <a:gd name="connsiteY4" fmla="*/ 1752536 h 6127814"/>
              <a:gd name="connsiteX5" fmla="*/ 3158046 w 6232241"/>
              <a:gd name="connsiteY5" fmla="*/ 0 h 6127814"/>
              <a:gd name="connsiteX0" fmla="*/ 3158046 w 6232241"/>
              <a:gd name="connsiteY0" fmla="*/ 0 h 6127814"/>
              <a:gd name="connsiteX1" fmla="*/ 5812342 w 6232241"/>
              <a:gd name="connsiteY1" fmla="*/ 3287356 h 6127814"/>
              <a:gd name="connsiteX2" fmla="*/ 5597088 w 6232241"/>
              <a:gd name="connsiteY2" fmla="*/ 5719136 h 6127814"/>
              <a:gd name="connsiteX3" fmla="*/ 3171541 w 6232241"/>
              <a:gd name="connsiteY3" fmla="*/ 5565493 h 6127814"/>
              <a:gd name="connsiteX4" fmla="*/ 0 w 6232241"/>
              <a:gd name="connsiteY4" fmla="*/ 1752536 h 6127814"/>
              <a:gd name="connsiteX5" fmla="*/ 724955 w 6232241"/>
              <a:gd name="connsiteY5" fmla="*/ 1239688 h 6127814"/>
              <a:gd name="connsiteX6" fmla="*/ 3158046 w 6232241"/>
              <a:gd name="connsiteY6" fmla="*/ 0 h 6127814"/>
              <a:gd name="connsiteX0" fmla="*/ 4287599 w 6232241"/>
              <a:gd name="connsiteY0" fmla="*/ 159352 h 4888126"/>
              <a:gd name="connsiteX1" fmla="*/ 5812342 w 6232241"/>
              <a:gd name="connsiteY1" fmla="*/ 2047668 h 4888126"/>
              <a:gd name="connsiteX2" fmla="*/ 5597088 w 6232241"/>
              <a:gd name="connsiteY2" fmla="*/ 4479448 h 4888126"/>
              <a:gd name="connsiteX3" fmla="*/ 3171541 w 6232241"/>
              <a:gd name="connsiteY3" fmla="*/ 4325805 h 4888126"/>
              <a:gd name="connsiteX4" fmla="*/ 0 w 6232241"/>
              <a:gd name="connsiteY4" fmla="*/ 512848 h 4888126"/>
              <a:gd name="connsiteX5" fmla="*/ 724955 w 6232241"/>
              <a:gd name="connsiteY5" fmla="*/ 0 h 4888126"/>
              <a:gd name="connsiteX6" fmla="*/ 4287599 w 6232241"/>
              <a:gd name="connsiteY6" fmla="*/ 159352 h 4888126"/>
              <a:gd name="connsiteX0" fmla="*/ 3716373 w 5661015"/>
              <a:gd name="connsiteY0" fmla="*/ 159352 h 4888126"/>
              <a:gd name="connsiteX1" fmla="*/ 5241116 w 5661015"/>
              <a:gd name="connsiteY1" fmla="*/ 2047668 h 4888126"/>
              <a:gd name="connsiteX2" fmla="*/ 5025862 w 5661015"/>
              <a:gd name="connsiteY2" fmla="*/ 4479448 h 4888126"/>
              <a:gd name="connsiteX3" fmla="*/ 2600315 w 5661015"/>
              <a:gd name="connsiteY3" fmla="*/ 4325805 h 4888126"/>
              <a:gd name="connsiteX4" fmla="*/ 154916 w 5661015"/>
              <a:gd name="connsiteY4" fmla="*/ 1383948 h 4888126"/>
              <a:gd name="connsiteX5" fmla="*/ 153729 w 5661015"/>
              <a:gd name="connsiteY5" fmla="*/ 0 h 4888126"/>
              <a:gd name="connsiteX6" fmla="*/ 3716373 w 5661015"/>
              <a:gd name="connsiteY6" fmla="*/ 159352 h 4888126"/>
              <a:gd name="connsiteX0" fmla="*/ 3794421 w 5739063"/>
              <a:gd name="connsiteY0" fmla="*/ 159352 h 4888126"/>
              <a:gd name="connsiteX1" fmla="*/ 5319164 w 5739063"/>
              <a:gd name="connsiteY1" fmla="*/ 2047668 h 4888126"/>
              <a:gd name="connsiteX2" fmla="*/ 5103910 w 5739063"/>
              <a:gd name="connsiteY2" fmla="*/ 4479448 h 4888126"/>
              <a:gd name="connsiteX3" fmla="*/ 2678363 w 5739063"/>
              <a:gd name="connsiteY3" fmla="*/ 4325805 h 4888126"/>
              <a:gd name="connsiteX4" fmla="*/ 232964 w 5739063"/>
              <a:gd name="connsiteY4" fmla="*/ 1383948 h 4888126"/>
              <a:gd name="connsiteX5" fmla="*/ 231777 w 5739063"/>
              <a:gd name="connsiteY5" fmla="*/ 0 h 4888126"/>
              <a:gd name="connsiteX6" fmla="*/ 3794421 w 5739063"/>
              <a:gd name="connsiteY6" fmla="*/ 159352 h 4888126"/>
              <a:gd name="connsiteX0" fmla="*/ 3777685 w 5722327"/>
              <a:gd name="connsiteY0" fmla="*/ 0 h 4728774"/>
              <a:gd name="connsiteX1" fmla="*/ 5302428 w 5722327"/>
              <a:gd name="connsiteY1" fmla="*/ 1888316 h 4728774"/>
              <a:gd name="connsiteX2" fmla="*/ 5087174 w 5722327"/>
              <a:gd name="connsiteY2" fmla="*/ 4320096 h 4728774"/>
              <a:gd name="connsiteX3" fmla="*/ 2661627 w 5722327"/>
              <a:gd name="connsiteY3" fmla="*/ 4166453 h 4728774"/>
              <a:gd name="connsiteX4" fmla="*/ 216228 w 5722327"/>
              <a:gd name="connsiteY4" fmla="*/ 1224596 h 4728774"/>
              <a:gd name="connsiteX5" fmla="*/ 237527 w 5722327"/>
              <a:gd name="connsiteY5" fmla="*/ 2491 h 4728774"/>
              <a:gd name="connsiteX6" fmla="*/ 3777685 w 5722327"/>
              <a:gd name="connsiteY6" fmla="*/ 0 h 4728774"/>
              <a:gd name="connsiteX0" fmla="*/ 3561457 w 5506099"/>
              <a:gd name="connsiteY0" fmla="*/ 0 h 4728774"/>
              <a:gd name="connsiteX1" fmla="*/ 5086200 w 5506099"/>
              <a:gd name="connsiteY1" fmla="*/ 1888316 h 4728774"/>
              <a:gd name="connsiteX2" fmla="*/ 4870946 w 5506099"/>
              <a:gd name="connsiteY2" fmla="*/ 4320096 h 4728774"/>
              <a:gd name="connsiteX3" fmla="*/ 2445399 w 5506099"/>
              <a:gd name="connsiteY3" fmla="*/ 4166453 h 4728774"/>
              <a:gd name="connsiteX4" fmla="*/ 0 w 5506099"/>
              <a:gd name="connsiteY4" fmla="*/ 1224596 h 4728774"/>
              <a:gd name="connsiteX5" fmla="*/ 21299 w 5506099"/>
              <a:gd name="connsiteY5" fmla="*/ 2491 h 4728774"/>
              <a:gd name="connsiteX6" fmla="*/ 3561457 w 5506099"/>
              <a:gd name="connsiteY6" fmla="*/ 0 h 4728774"/>
              <a:gd name="connsiteX0" fmla="*/ 3545508 w 5490150"/>
              <a:gd name="connsiteY0" fmla="*/ 0 h 4728774"/>
              <a:gd name="connsiteX1" fmla="*/ 5070251 w 5490150"/>
              <a:gd name="connsiteY1" fmla="*/ 1888316 h 4728774"/>
              <a:gd name="connsiteX2" fmla="*/ 4854997 w 5490150"/>
              <a:gd name="connsiteY2" fmla="*/ 4320096 h 4728774"/>
              <a:gd name="connsiteX3" fmla="*/ 2429450 w 5490150"/>
              <a:gd name="connsiteY3" fmla="*/ 4166453 h 4728774"/>
              <a:gd name="connsiteX4" fmla="*/ 0 w 5490150"/>
              <a:gd name="connsiteY4" fmla="*/ 1245468 h 4728774"/>
              <a:gd name="connsiteX5" fmla="*/ 5350 w 5490150"/>
              <a:gd name="connsiteY5" fmla="*/ 2491 h 4728774"/>
              <a:gd name="connsiteX6" fmla="*/ 3545508 w 5490150"/>
              <a:gd name="connsiteY6" fmla="*/ 0 h 4728774"/>
              <a:gd name="connsiteX0" fmla="*/ 3552562 w 5497204"/>
              <a:gd name="connsiteY0" fmla="*/ 0 h 4728774"/>
              <a:gd name="connsiteX1" fmla="*/ 5077305 w 5497204"/>
              <a:gd name="connsiteY1" fmla="*/ 1888316 h 4728774"/>
              <a:gd name="connsiteX2" fmla="*/ 4862051 w 5497204"/>
              <a:gd name="connsiteY2" fmla="*/ 4320096 h 4728774"/>
              <a:gd name="connsiteX3" fmla="*/ 2436504 w 5497204"/>
              <a:gd name="connsiteY3" fmla="*/ 4166453 h 4728774"/>
              <a:gd name="connsiteX4" fmla="*/ 7054 w 5497204"/>
              <a:gd name="connsiteY4" fmla="*/ 1245468 h 4728774"/>
              <a:gd name="connsiteX5" fmla="*/ 12404 w 5497204"/>
              <a:gd name="connsiteY5" fmla="*/ 2491 h 4728774"/>
              <a:gd name="connsiteX6" fmla="*/ 3552562 w 5497204"/>
              <a:gd name="connsiteY6" fmla="*/ 0 h 4728774"/>
              <a:gd name="connsiteX0" fmla="*/ 3547246 w 5491888"/>
              <a:gd name="connsiteY0" fmla="*/ 0 h 4728774"/>
              <a:gd name="connsiteX1" fmla="*/ 5071989 w 5491888"/>
              <a:gd name="connsiteY1" fmla="*/ 1888316 h 4728774"/>
              <a:gd name="connsiteX2" fmla="*/ 4856735 w 5491888"/>
              <a:gd name="connsiteY2" fmla="*/ 4320096 h 4728774"/>
              <a:gd name="connsiteX3" fmla="*/ 2431188 w 5491888"/>
              <a:gd name="connsiteY3" fmla="*/ 4166453 h 4728774"/>
              <a:gd name="connsiteX4" fmla="*/ 1738 w 5491888"/>
              <a:gd name="connsiteY4" fmla="*/ 1245468 h 4728774"/>
              <a:gd name="connsiteX5" fmla="*/ 7088 w 5491888"/>
              <a:gd name="connsiteY5" fmla="*/ 2491 h 4728774"/>
              <a:gd name="connsiteX6" fmla="*/ 3547246 w 5491888"/>
              <a:gd name="connsiteY6" fmla="*/ 0 h 4728774"/>
              <a:gd name="connsiteX0" fmla="*/ 3555820 w 5500462"/>
              <a:gd name="connsiteY0" fmla="*/ 0 h 4728774"/>
              <a:gd name="connsiteX1" fmla="*/ 5080563 w 5500462"/>
              <a:gd name="connsiteY1" fmla="*/ 1888316 h 4728774"/>
              <a:gd name="connsiteX2" fmla="*/ 4865309 w 5500462"/>
              <a:gd name="connsiteY2" fmla="*/ 4320096 h 4728774"/>
              <a:gd name="connsiteX3" fmla="*/ 2439762 w 5500462"/>
              <a:gd name="connsiteY3" fmla="*/ 4166453 h 4728774"/>
              <a:gd name="connsiteX4" fmla="*/ 10312 w 5500462"/>
              <a:gd name="connsiteY4" fmla="*/ 1245468 h 4728774"/>
              <a:gd name="connsiteX5" fmla="*/ 5030 w 5500462"/>
              <a:gd name="connsiteY5" fmla="*/ 7709 h 4728774"/>
              <a:gd name="connsiteX6" fmla="*/ 3555820 w 5500462"/>
              <a:gd name="connsiteY6" fmla="*/ 0 h 4728774"/>
              <a:gd name="connsiteX0" fmla="*/ 3550790 w 5495432"/>
              <a:gd name="connsiteY0" fmla="*/ 0 h 4728774"/>
              <a:gd name="connsiteX1" fmla="*/ 5075533 w 5495432"/>
              <a:gd name="connsiteY1" fmla="*/ 1888316 h 4728774"/>
              <a:gd name="connsiteX2" fmla="*/ 4860279 w 5495432"/>
              <a:gd name="connsiteY2" fmla="*/ 4320096 h 4728774"/>
              <a:gd name="connsiteX3" fmla="*/ 2434732 w 5495432"/>
              <a:gd name="connsiteY3" fmla="*/ 4166453 h 4728774"/>
              <a:gd name="connsiteX4" fmla="*/ 5282 w 5495432"/>
              <a:gd name="connsiteY4" fmla="*/ 1245468 h 4728774"/>
              <a:gd name="connsiteX5" fmla="*/ 0 w 5495432"/>
              <a:gd name="connsiteY5" fmla="*/ 7709 h 4728774"/>
              <a:gd name="connsiteX6" fmla="*/ 3550790 w 5495432"/>
              <a:gd name="connsiteY6" fmla="*/ 0 h 4728774"/>
              <a:gd name="connsiteX0" fmla="*/ 3577372 w 5495432"/>
              <a:gd name="connsiteY0" fmla="*/ 28817 h 4721065"/>
              <a:gd name="connsiteX1" fmla="*/ 5075533 w 5495432"/>
              <a:gd name="connsiteY1" fmla="*/ 1880607 h 4721065"/>
              <a:gd name="connsiteX2" fmla="*/ 4860279 w 5495432"/>
              <a:gd name="connsiteY2" fmla="*/ 4312387 h 4721065"/>
              <a:gd name="connsiteX3" fmla="*/ 2434732 w 5495432"/>
              <a:gd name="connsiteY3" fmla="*/ 4158744 h 4721065"/>
              <a:gd name="connsiteX4" fmla="*/ 5282 w 5495432"/>
              <a:gd name="connsiteY4" fmla="*/ 1237759 h 4721065"/>
              <a:gd name="connsiteX5" fmla="*/ 0 w 5495432"/>
              <a:gd name="connsiteY5" fmla="*/ 0 h 4721065"/>
              <a:gd name="connsiteX6" fmla="*/ 3577372 w 5495432"/>
              <a:gd name="connsiteY6" fmla="*/ 28817 h 4721065"/>
              <a:gd name="connsiteX0" fmla="*/ 3572090 w 5490150"/>
              <a:gd name="connsiteY0" fmla="*/ 0 h 4692248"/>
              <a:gd name="connsiteX1" fmla="*/ 5070251 w 5490150"/>
              <a:gd name="connsiteY1" fmla="*/ 1851790 h 4692248"/>
              <a:gd name="connsiteX2" fmla="*/ 4854997 w 5490150"/>
              <a:gd name="connsiteY2" fmla="*/ 4283570 h 4692248"/>
              <a:gd name="connsiteX3" fmla="*/ 2429450 w 5490150"/>
              <a:gd name="connsiteY3" fmla="*/ 4129927 h 4692248"/>
              <a:gd name="connsiteX4" fmla="*/ 0 w 5490150"/>
              <a:gd name="connsiteY4" fmla="*/ 1208942 h 4692248"/>
              <a:gd name="connsiteX5" fmla="*/ 26616 w 5490150"/>
              <a:gd name="connsiteY5" fmla="*/ 2491 h 4692248"/>
              <a:gd name="connsiteX6" fmla="*/ 3572090 w 5490150"/>
              <a:gd name="connsiteY6" fmla="*/ 0 h 4692248"/>
              <a:gd name="connsiteX0" fmla="*/ 3550825 w 5468885"/>
              <a:gd name="connsiteY0" fmla="*/ 0 h 4692248"/>
              <a:gd name="connsiteX1" fmla="*/ 5048986 w 5468885"/>
              <a:gd name="connsiteY1" fmla="*/ 1851790 h 4692248"/>
              <a:gd name="connsiteX2" fmla="*/ 4833732 w 5468885"/>
              <a:gd name="connsiteY2" fmla="*/ 4283570 h 4692248"/>
              <a:gd name="connsiteX3" fmla="*/ 2408185 w 5468885"/>
              <a:gd name="connsiteY3" fmla="*/ 4129927 h 4692248"/>
              <a:gd name="connsiteX4" fmla="*/ 0 w 5468885"/>
              <a:gd name="connsiteY4" fmla="*/ 1224596 h 4692248"/>
              <a:gd name="connsiteX5" fmla="*/ 5351 w 5468885"/>
              <a:gd name="connsiteY5" fmla="*/ 2491 h 4692248"/>
              <a:gd name="connsiteX6" fmla="*/ 3550825 w 5468885"/>
              <a:gd name="connsiteY6" fmla="*/ 0 h 4692248"/>
              <a:gd name="connsiteX0" fmla="*/ 3545474 w 5463534"/>
              <a:gd name="connsiteY0" fmla="*/ 0 h 4692248"/>
              <a:gd name="connsiteX1" fmla="*/ 5043635 w 5463534"/>
              <a:gd name="connsiteY1" fmla="*/ 1851790 h 4692248"/>
              <a:gd name="connsiteX2" fmla="*/ 4828381 w 5463534"/>
              <a:gd name="connsiteY2" fmla="*/ 4283570 h 4692248"/>
              <a:gd name="connsiteX3" fmla="*/ 2402834 w 5463534"/>
              <a:gd name="connsiteY3" fmla="*/ 4129927 h 4692248"/>
              <a:gd name="connsiteX4" fmla="*/ 2144 w 5463534"/>
              <a:gd name="connsiteY4" fmla="*/ 1228275 h 4692248"/>
              <a:gd name="connsiteX5" fmla="*/ 0 w 5463534"/>
              <a:gd name="connsiteY5" fmla="*/ 2491 h 4692248"/>
              <a:gd name="connsiteX6" fmla="*/ 3545474 w 5463534"/>
              <a:gd name="connsiteY6" fmla="*/ 0 h 4692248"/>
              <a:gd name="connsiteX0" fmla="*/ 3545474 w 5463534"/>
              <a:gd name="connsiteY0" fmla="*/ 0 h 4692248"/>
              <a:gd name="connsiteX1" fmla="*/ 5043635 w 5463534"/>
              <a:gd name="connsiteY1" fmla="*/ 1851790 h 4692248"/>
              <a:gd name="connsiteX2" fmla="*/ 4828381 w 5463534"/>
              <a:gd name="connsiteY2" fmla="*/ 4283570 h 4692248"/>
              <a:gd name="connsiteX3" fmla="*/ 2402834 w 5463534"/>
              <a:gd name="connsiteY3" fmla="*/ 4129927 h 4692248"/>
              <a:gd name="connsiteX4" fmla="*/ 2144 w 5463534"/>
              <a:gd name="connsiteY4" fmla="*/ 1228275 h 4692248"/>
              <a:gd name="connsiteX5" fmla="*/ 0 w 5463534"/>
              <a:gd name="connsiteY5" fmla="*/ 2491 h 4692248"/>
              <a:gd name="connsiteX6" fmla="*/ 3545474 w 5463534"/>
              <a:gd name="connsiteY6" fmla="*/ 0 h 469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3534" h="4692248">
                <a:moveTo>
                  <a:pt x="3545474" y="0"/>
                </a:moveTo>
                <a:lnTo>
                  <a:pt x="5043635" y="1851790"/>
                </a:lnTo>
                <a:cubicBezTo>
                  <a:pt x="5889030" y="2919088"/>
                  <a:pt x="5268515" y="3903881"/>
                  <a:pt x="4828381" y="4283570"/>
                </a:cubicBezTo>
                <a:cubicBezTo>
                  <a:pt x="4388248" y="4663260"/>
                  <a:pt x="3224307" y="5035829"/>
                  <a:pt x="2402834" y="4129927"/>
                </a:cubicBezTo>
                <a:lnTo>
                  <a:pt x="2144" y="1228275"/>
                </a:lnTo>
                <a:cubicBezTo>
                  <a:pt x="8212" y="643877"/>
                  <a:pt x="1673" y="498234"/>
                  <a:pt x="0" y="2491"/>
                </a:cubicBezTo>
                <a:lnTo>
                  <a:pt x="3545474" y="0"/>
                </a:lnTo>
                <a:close/>
              </a:path>
            </a:pathLst>
          </a:custGeom>
          <a:ln>
            <a:noFill/>
          </a:ln>
        </p:spPr>
        <p:txBody>
          <a:bodyPr/>
          <a:lstStyle/>
          <a:p>
            <a:r>
              <a:rPr lang="en-US"/>
              <a:t>Click icon to add picture</a:t>
            </a:r>
          </a:p>
        </p:txBody>
      </p:sp>
    </p:spTree>
    <p:extLst>
      <p:ext uri="{BB962C8B-B14F-4D97-AF65-F5344CB8AC3E}">
        <p14:creationId xmlns:p14="http://schemas.microsoft.com/office/powerpoint/2010/main" val="1227104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Red no 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91C4D-DF9E-D240-A04A-DE6A7730E80E}"/>
              </a:ext>
            </a:extLst>
          </p:cNvPr>
          <p:cNvSpPr>
            <a:spLocks noGrp="1"/>
          </p:cNvSpPr>
          <p:nvPr>
            <p:ph idx="1"/>
          </p:nvPr>
        </p:nvSpPr>
        <p:spPr>
          <a:xfrm>
            <a:off x="290195" y="1361592"/>
            <a:ext cx="11401425" cy="4638367"/>
          </a:xfrm>
        </p:spPr>
        <p:txBody>
          <a:bodyPr/>
          <a:lstStyle>
            <a:lvl1pPr>
              <a:buClr>
                <a:schemeClr val="accent1"/>
              </a:buClr>
              <a:defRPr>
                <a:solidFill>
                  <a:schemeClr val="tx2"/>
                </a:solidFill>
              </a:defRPr>
            </a:lvl1pPr>
            <a:lvl2pPr>
              <a:buClr>
                <a:schemeClr val="accent1"/>
              </a:buClr>
              <a:defRPr>
                <a:solidFill>
                  <a:schemeClr val="tx2"/>
                </a:solidFill>
              </a:defRPr>
            </a:lvl2pPr>
            <a:lvl3pPr>
              <a:buClr>
                <a:schemeClr val="accent1"/>
              </a:buClr>
              <a:defRPr>
                <a:solidFill>
                  <a:schemeClr val="tx2"/>
                </a:solidFill>
              </a:defRPr>
            </a:lvl3pPr>
            <a:lvl4pPr>
              <a:buClr>
                <a:schemeClr val="accent1"/>
              </a:buClr>
              <a:defRPr>
                <a:solidFill>
                  <a:schemeClr val="tx2"/>
                </a:solidFill>
              </a:defRPr>
            </a:lvl4pPr>
            <a:lvl5pPr>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EE1E472-8C9E-B749-AFA1-47504ACF2738}"/>
              </a:ext>
            </a:extLst>
          </p:cNvPr>
          <p:cNvSpPr>
            <a:spLocks noGrp="1"/>
          </p:cNvSpPr>
          <p:nvPr>
            <p:ph type="title" hasCustomPrompt="1"/>
          </p:nvPr>
        </p:nvSpPr>
        <p:spPr>
          <a:xfrm>
            <a:off x="290195" y="233558"/>
            <a:ext cx="11401425" cy="825162"/>
          </a:xfrm>
        </p:spPr>
        <p:txBody>
          <a:bodyPr>
            <a:normAutofit/>
          </a:bodyPr>
          <a:lstStyle>
            <a:lvl1pPr>
              <a:defRPr sz="2400">
                <a:solidFill>
                  <a:schemeClr val="tx2"/>
                </a:solidFill>
              </a:defRPr>
            </a:lvl1pPr>
          </a:lstStyle>
          <a:p>
            <a:r>
              <a:rPr lang="en-GB" dirty="0"/>
              <a:t>Click to edit Master title style </a:t>
            </a:r>
            <a:endParaRPr lang="en-US" dirty="0"/>
          </a:p>
        </p:txBody>
      </p:sp>
      <p:sp>
        <p:nvSpPr>
          <p:cNvPr id="8" name="Oval 7">
            <a:extLst>
              <a:ext uri="{FF2B5EF4-FFF2-40B4-BE49-F238E27FC236}">
                <a16:creationId xmlns:a16="http://schemas.microsoft.com/office/drawing/2014/main" id="{877FBB54-D3E0-ED4F-B915-043078AC0C3C}"/>
              </a:ext>
            </a:extLst>
          </p:cNvPr>
          <p:cNvSpPr/>
          <p:nvPr/>
        </p:nvSpPr>
        <p:spPr>
          <a:xfrm>
            <a:off x="371475" y="6132874"/>
            <a:ext cx="360000" cy="360000"/>
          </a:xfrm>
          <a:prstGeom prst="ellipse">
            <a:avLst/>
          </a:prstGeom>
          <a:solidFill>
            <a:schemeClr val="accent1"/>
          </a:solidFill>
          <a:ln w="12700" cap="flat" cmpd="sng">
            <a:noFill/>
            <a:prstDash val="solid"/>
            <a:round/>
            <a:headEnd type="none" w="sm" len="sm"/>
            <a:tailEnd type="none" w="sm" len="sm"/>
          </a:ln>
          <a:effectLst/>
        </p:spPr>
        <p:txBody>
          <a:bodyPr rot="0" spcFirstLastPara="1" vertOverflow="overflow" horzOverflow="overflow" vert="horz" wrap="square" lIns="91433" tIns="45700" rIns="91433" bIns="45700" numCol="1" spcCol="0" rtlCol="0" fromWordArt="0" anchor="ctr" anchorCtr="0" forceAA="0" compatLnSpc="1">
            <a:prstTxWarp prst="textNoShape">
              <a:avLst/>
            </a:prstTxWarp>
            <a:noAutofit/>
          </a:bodyPr>
          <a:lstStyle/>
          <a:p>
            <a:pPr algn="ctr">
              <a:buClr>
                <a:srgbClr val="000000"/>
              </a:buClr>
              <a:buSzPts val="1100"/>
            </a:pPr>
            <a:endParaRPr lang="en-US" sz="1600" b="1" i="1" dirty="0">
              <a:ln>
                <a:solidFill>
                  <a:sysClr val="windowText" lastClr="000000"/>
                </a:solidFill>
              </a:ln>
              <a:solidFill>
                <a:schemeClr val="accent1"/>
              </a:solidFill>
              <a:ea typeface="Century Gothic"/>
              <a:cs typeface="Century Gothic"/>
              <a:sym typeface="Century Gothic"/>
            </a:endParaRPr>
          </a:p>
        </p:txBody>
      </p:sp>
      <p:sp>
        <p:nvSpPr>
          <p:cNvPr id="6" name="Oval 5">
            <a:extLst>
              <a:ext uri="{FF2B5EF4-FFF2-40B4-BE49-F238E27FC236}">
                <a16:creationId xmlns:a16="http://schemas.microsoft.com/office/drawing/2014/main" id="{E2589C30-799F-FB48-B465-D60686AD942B}"/>
              </a:ext>
            </a:extLst>
          </p:cNvPr>
          <p:cNvSpPr/>
          <p:nvPr userDrawn="1"/>
        </p:nvSpPr>
        <p:spPr>
          <a:xfrm>
            <a:off x="371475" y="6132874"/>
            <a:ext cx="360000" cy="360000"/>
          </a:xfrm>
          <a:prstGeom prst="ellipse">
            <a:avLst/>
          </a:prstGeom>
          <a:solidFill>
            <a:schemeClr val="accent1"/>
          </a:solidFill>
          <a:ln w="12700" cap="flat" cmpd="sng">
            <a:noFill/>
            <a:prstDash val="solid"/>
            <a:round/>
            <a:headEnd type="none" w="sm" len="sm"/>
            <a:tailEnd type="none" w="sm" len="sm"/>
          </a:ln>
          <a:effectLst/>
        </p:spPr>
        <p:txBody>
          <a:bodyPr rot="0" spcFirstLastPara="1" vertOverflow="overflow" horzOverflow="overflow" vert="horz" wrap="square" lIns="91433" tIns="45700" rIns="91433" bIns="45700" numCol="1" spcCol="0" rtlCol="0" fromWordArt="0" anchor="ctr" anchorCtr="0" forceAA="0" compatLnSpc="1">
            <a:prstTxWarp prst="textNoShape">
              <a:avLst/>
            </a:prstTxWarp>
            <a:noAutofit/>
          </a:bodyPr>
          <a:lstStyle/>
          <a:p>
            <a:pPr algn="ctr">
              <a:buClr>
                <a:srgbClr val="000000"/>
              </a:buClr>
              <a:buSzPts val="1100"/>
            </a:pPr>
            <a:endParaRPr lang="en-US" sz="1600" b="1" i="1" dirty="0">
              <a:ln>
                <a:solidFill>
                  <a:sysClr val="windowText" lastClr="000000"/>
                </a:solidFill>
              </a:ln>
              <a:solidFill>
                <a:schemeClr val="accent1"/>
              </a:solidFill>
              <a:ea typeface="Century Gothic"/>
              <a:cs typeface="Century Gothic"/>
              <a:sym typeface="Century Gothic"/>
            </a:endParaRPr>
          </a:p>
        </p:txBody>
      </p:sp>
      <p:sp>
        <p:nvSpPr>
          <p:cNvPr id="7" name="Slide Number Placeholder 5">
            <a:extLst>
              <a:ext uri="{FF2B5EF4-FFF2-40B4-BE49-F238E27FC236}">
                <a16:creationId xmlns:a16="http://schemas.microsoft.com/office/drawing/2014/main" id="{ED1A0FA3-5E3C-1143-AA2A-BA6CFE3574A9}"/>
              </a:ext>
            </a:extLst>
          </p:cNvPr>
          <p:cNvSpPr txBox="1">
            <a:spLocks/>
          </p:cNvSpPr>
          <p:nvPr userDrawn="1"/>
        </p:nvSpPr>
        <p:spPr>
          <a:xfrm>
            <a:off x="371475" y="6127749"/>
            <a:ext cx="3600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B7B2E5D-BD7D-9A4E-BE69-22369F5974A9}" type="slidenum">
              <a:rPr lang="en-US" smtClean="0"/>
              <a:pPr algn="ctr"/>
              <a:t>‹#›</a:t>
            </a:fld>
            <a:endParaRPr lang="en-US" dirty="0"/>
          </a:p>
        </p:txBody>
      </p:sp>
    </p:spTree>
    <p:extLst>
      <p:ext uri="{BB962C8B-B14F-4D97-AF65-F5344CB8AC3E}">
        <p14:creationId xmlns:p14="http://schemas.microsoft.com/office/powerpoint/2010/main" val="2794299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Orange no 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91C4D-DF9E-D240-A04A-DE6A7730E80E}"/>
              </a:ext>
            </a:extLst>
          </p:cNvPr>
          <p:cNvSpPr>
            <a:spLocks noGrp="1"/>
          </p:cNvSpPr>
          <p:nvPr>
            <p:ph idx="1"/>
          </p:nvPr>
        </p:nvSpPr>
        <p:spPr>
          <a:xfrm>
            <a:off x="290195" y="1361592"/>
            <a:ext cx="11401425" cy="4638367"/>
          </a:xfrm>
        </p:spPr>
        <p:txBody>
          <a:bodyPr/>
          <a:lstStyle>
            <a:lvl1pPr>
              <a:buClr>
                <a:schemeClr val="accent2"/>
              </a:buClr>
              <a:defRPr>
                <a:solidFill>
                  <a:schemeClr val="tx2"/>
                </a:solidFill>
              </a:defRPr>
            </a:lvl1pPr>
            <a:lvl2pPr>
              <a:buClr>
                <a:schemeClr val="accent2"/>
              </a:buClr>
              <a:defRPr>
                <a:solidFill>
                  <a:schemeClr val="tx2"/>
                </a:solidFill>
              </a:defRPr>
            </a:lvl2pPr>
            <a:lvl3pPr>
              <a:buClr>
                <a:schemeClr val="accent2"/>
              </a:buClr>
              <a:defRPr>
                <a:solidFill>
                  <a:schemeClr val="tx2"/>
                </a:solidFill>
              </a:defRPr>
            </a:lvl3pPr>
            <a:lvl4pPr>
              <a:buClr>
                <a:schemeClr val="accent2"/>
              </a:buClr>
              <a:defRPr>
                <a:solidFill>
                  <a:schemeClr val="tx2"/>
                </a:solidFill>
              </a:defRPr>
            </a:lvl4pPr>
            <a:lvl5pPr>
              <a:buClr>
                <a:schemeClr val="accent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EE1E472-8C9E-B749-AFA1-47504ACF2738}"/>
              </a:ext>
            </a:extLst>
          </p:cNvPr>
          <p:cNvSpPr>
            <a:spLocks noGrp="1"/>
          </p:cNvSpPr>
          <p:nvPr>
            <p:ph type="title" hasCustomPrompt="1"/>
          </p:nvPr>
        </p:nvSpPr>
        <p:spPr>
          <a:xfrm>
            <a:off x="290195" y="233558"/>
            <a:ext cx="11401425" cy="825162"/>
          </a:xfrm>
        </p:spPr>
        <p:txBody>
          <a:bodyPr>
            <a:normAutofit/>
          </a:bodyPr>
          <a:lstStyle>
            <a:lvl1pPr>
              <a:defRPr sz="2400">
                <a:solidFill>
                  <a:schemeClr val="tx2"/>
                </a:solidFill>
              </a:defRPr>
            </a:lvl1pPr>
          </a:lstStyle>
          <a:p>
            <a:r>
              <a:rPr lang="en-GB"/>
              <a:t>Click to edit Master title style </a:t>
            </a:r>
            <a:endParaRPr lang="en-US"/>
          </a:p>
        </p:txBody>
      </p:sp>
      <p:sp>
        <p:nvSpPr>
          <p:cNvPr id="7" name="Slide Number Placeholder 5">
            <a:extLst>
              <a:ext uri="{FF2B5EF4-FFF2-40B4-BE49-F238E27FC236}">
                <a16:creationId xmlns:a16="http://schemas.microsoft.com/office/drawing/2014/main" id="{376DCB42-8948-4048-A971-B78063BDD2C1}"/>
              </a:ext>
            </a:extLst>
          </p:cNvPr>
          <p:cNvSpPr txBox="1">
            <a:spLocks/>
          </p:cNvSpPr>
          <p:nvPr userDrawn="1"/>
        </p:nvSpPr>
        <p:spPr>
          <a:xfrm>
            <a:off x="371475" y="6127749"/>
            <a:ext cx="3600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B7B2E5D-BD7D-9A4E-BE69-22369F5974A9}" type="slidenum">
              <a:rPr lang="en-US" smtClean="0"/>
              <a:pPr algn="ctr"/>
              <a:t>‹#›</a:t>
            </a:fld>
            <a:endParaRPr lang="en-US"/>
          </a:p>
        </p:txBody>
      </p:sp>
    </p:spTree>
    <p:extLst>
      <p:ext uri="{BB962C8B-B14F-4D97-AF65-F5344CB8AC3E}">
        <p14:creationId xmlns:p14="http://schemas.microsoft.com/office/powerpoint/2010/main" val="82406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72BAE-F75A-ED49-813F-F27854B9DF6C}"/>
              </a:ext>
            </a:extLst>
          </p:cNvPr>
          <p:cNvSpPr>
            <a:spLocks noGrp="1"/>
          </p:cNvSpPr>
          <p:nvPr>
            <p:ph type="title"/>
          </p:nvPr>
        </p:nvSpPr>
        <p:spPr>
          <a:xfrm>
            <a:off x="371475" y="365126"/>
            <a:ext cx="11401425" cy="992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07BDF5-9C61-0A43-A461-0052C8EF62B1}"/>
              </a:ext>
            </a:extLst>
          </p:cNvPr>
          <p:cNvSpPr>
            <a:spLocks noGrp="1"/>
          </p:cNvSpPr>
          <p:nvPr>
            <p:ph type="body" idx="1"/>
          </p:nvPr>
        </p:nvSpPr>
        <p:spPr>
          <a:xfrm>
            <a:off x="371475" y="1629682"/>
            <a:ext cx="11401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42CA04F-40A4-9345-AC61-DCE17A6EAEB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483298" y="6142542"/>
            <a:ext cx="1289602" cy="350332"/>
          </a:xfrm>
          <a:prstGeom prst="rect">
            <a:avLst/>
          </a:prstGeom>
        </p:spPr>
      </p:pic>
      <p:pic>
        <p:nvPicPr>
          <p:cNvPr id="5" name="Picture 4">
            <a:extLst>
              <a:ext uri="{FF2B5EF4-FFF2-40B4-BE49-F238E27FC236}">
                <a16:creationId xmlns:a16="http://schemas.microsoft.com/office/drawing/2014/main" id="{86DB32EF-C8AF-8D42-AF11-1CA43ED353C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483298" y="6142542"/>
            <a:ext cx="1289602" cy="350332"/>
          </a:xfrm>
          <a:prstGeom prst="rect">
            <a:avLst/>
          </a:prstGeom>
        </p:spPr>
      </p:pic>
    </p:spTree>
    <p:extLst>
      <p:ext uri="{BB962C8B-B14F-4D97-AF65-F5344CB8AC3E}">
        <p14:creationId xmlns:p14="http://schemas.microsoft.com/office/powerpoint/2010/main" val="2958843581"/>
      </p:ext>
    </p:extLst>
  </p:cSld>
  <p:clrMap bg1="lt1" tx1="dk1" bg2="lt2" tx2="dk2" accent1="accent1" accent2="accent2" accent3="accent3" accent4="accent4" accent5="accent5" accent6="accent6" hlink="hlink" folHlink="folHlink"/>
  <p:sldLayoutIdLst>
    <p:sldLayoutId id="2147483970" r:id="rId1"/>
    <p:sldLayoutId id="2147483894" r:id="rId2"/>
    <p:sldLayoutId id="2147483966" r:id="rId3"/>
    <p:sldLayoutId id="2147483936" r:id="rId4"/>
    <p:sldLayoutId id="2147483937" r:id="rId5"/>
    <p:sldLayoutId id="2147483876" r:id="rId6"/>
    <p:sldLayoutId id="2147483972" r:id="rId7"/>
    <p:sldLayoutId id="2147483975" r:id="rId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2600" b="1" i="0" kern="120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72BAE-F75A-ED49-813F-F27854B9DF6C}"/>
              </a:ext>
            </a:extLst>
          </p:cNvPr>
          <p:cNvSpPr>
            <a:spLocks noGrp="1"/>
          </p:cNvSpPr>
          <p:nvPr>
            <p:ph type="title"/>
          </p:nvPr>
        </p:nvSpPr>
        <p:spPr>
          <a:xfrm>
            <a:off x="371475" y="365126"/>
            <a:ext cx="11401425" cy="992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07BDF5-9C61-0A43-A461-0052C8EF62B1}"/>
              </a:ext>
            </a:extLst>
          </p:cNvPr>
          <p:cNvSpPr>
            <a:spLocks noGrp="1"/>
          </p:cNvSpPr>
          <p:nvPr>
            <p:ph type="body" idx="1"/>
          </p:nvPr>
        </p:nvSpPr>
        <p:spPr>
          <a:xfrm>
            <a:off x="371475" y="1629682"/>
            <a:ext cx="11401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6DB32EF-C8AF-8D42-AF11-1CA43ED353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11898" y="92758"/>
            <a:ext cx="1289602" cy="350332"/>
          </a:xfrm>
          <a:prstGeom prst="rect">
            <a:avLst/>
          </a:prstGeom>
        </p:spPr>
      </p:pic>
    </p:spTree>
    <p:extLst>
      <p:ext uri="{BB962C8B-B14F-4D97-AF65-F5344CB8AC3E}">
        <p14:creationId xmlns:p14="http://schemas.microsoft.com/office/powerpoint/2010/main" val="2958843581"/>
      </p:ext>
    </p:extLst>
  </p:cSld>
  <p:clrMap bg1="lt1" tx1="dk1" bg2="lt2" tx2="dk2" accent1="accent1" accent2="accent2" accent3="accent3" accent4="accent4" accent5="accent5" accent6="accent6" hlink="hlink" folHlink="folHlink"/>
  <p:sldLayoutIdLst>
    <p:sldLayoutId id="2147483880" r:id="rId1"/>
    <p:sldLayoutId id="2147483974" r:id="rId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2600" b="1" i="0" kern="120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image" Target="../media/image73.emf"/><Relationship Id="rId3" Type="http://schemas.openxmlformats.org/officeDocument/2006/relationships/image" Target="../media/image65.emf"/><Relationship Id="rId7" Type="http://schemas.openxmlformats.org/officeDocument/2006/relationships/image" Target="../media/image68.emf"/><Relationship Id="rId12" Type="http://schemas.openxmlformats.org/officeDocument/2006/relationships/image" Target="../media/image56.png"/><Relationship Id="rId17" Type="http://schemas.openxmlformats.org/officeDocument/2006/relationships/image" Target="../media/image76.emf"/><Relationship Id="rId2" Type="http://schemas.openxmlformats.org/officeDocument/2006/relationships/notesSlide" Target="../notesSlides/notesSlide5.xml"/><Relationship Id="rId16" Type="http://schemas.openxmlformats.org/officeDocument/2006/relationships/image" Target="../media/image75.emf"/><Relationship Id="rId1" Type="http://schemas.openxmlformats.org/officeDocument/2006/relationships/slideLayout" Target="../slideLayouts/slideLayout5.xml"/><Relationship Id="rId6" Type="http://schemas.openxmlformats.org/officeDocument/2006/relationships/image" Target="../media/image67.emf"/><Relationship Id="rId11" Type="http://schemas.openxmlformats.org/officeDocument/2006/relationships/image" Target="../media/image72.png"/><Relationship Id="rId5" Type="http://schemas.openxmlformats.org/officeDocument/2006/relationships/image" Target="../media/image55.png"/><Relationship Id="rId15" Type="http://schemas.openxmlformats.org/officeDocument/2006/relationships/image" Target="../media/image53.png"/><Relationship Id="rId10" Type="http://schemas.openxmlformats.org/officeDocument/2006/relationships/image" Target="../media/image71.emf"/><Relationship Id="rId4" Type="http://schemas.openxmlformats.org/officeDocument/2006/relationships/image" Target="../media/image66.emf"/><Relationship Id="rId9" Type="http://schemas.openxmlformats.org/officeDocument/2006/relationships/image" Target="../media/image70.emf"/><Relationship Id="rId14" Type="http://schemas.openxmlformats.org/officeDocument/2006/relationships/image" Target="../media/image74.emf"/></Relationships>
</file>

<file path=ppt/slides/_rels/slide1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79.svg"/><Relationship Id="rId4" Type="http://schemas.openxmlformats.org/officeDocument/2006/relationships/image" Target="../media/image78.png"/></Relationships>
</file>

<file path=ppt/slides/_rels/slide1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2" Type="http://schemas.openxmlformats.org/officeDocument/2006/relationships/notesSlide" Target="../notesSlides/notesSlide2.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10.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jpeg"/><Relationship Id="rId8"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6.png"/><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slideLayout" Target="../slideLayouts/slideLayout8.xml"/><Relationship Id="rId7" Type="http://schemas.openxmlformats.org/officeDocument/2006/relationships/image" Target="../media/image60.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9.emf"/><Relationship Id="rId11" Type="http://schemas.openxmlformats.org/officeDocument/2006/relationships/image" Target="../media/image64.emf"/><Relationship Id="rId5" Type="http://schemas.openxmlformats.org/officeDocument/2006/relationships/oleObject" Target="../embeddings/oleObject1.bin"/><Relationship Id="rId10" Type="http://schemas.openxmlformats.org/officeDocument/2006/relationships/image" Target="../media/image63.emf"/><Relationship Id="rId4" Type="http://schemas.openxmlformats.org/officeDocument/2006/relationships/image" Target="../media/image58.emf"/><Relationship Id="rId9" Type="http://schemas.openxmlformats.org/officeDocument/2006/relationships/image" Target="../media/image6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C9E7-B17E-403D-8F28-1A77385CA6D8}"/>
              </a:ext>
            </a:extLst>
          </p:cNvPr>
          <p:cNvSpPr>
            <a:spLocks noGrp="1"/>
          </p:cNvSpPr>
          <p:nvPr>
            <p:ph type="title"/>
          </p:nvPr>
        </p:nvSpPr>
        <p:spPr>
          <a:xfrm>
            <a:off x="361950" y="2406348"/>
            <a:ext cx="5654675" cy="1645251"/>
          </a:xfrm>
        </p:spPr>
        <p:txBody>
          <a:bodyPr>
            <a:noAutofit/>
          </a:bodyPr>
          <a:lstStyle/>
          <a:p>
            <a:pPr algn="ctr"/>
            <a:r>
              <a:rPr lang="en-GB" sz="4000"/>
              <a:t>Partnership at the Heart of Technical Delivery</a:t>
            </a:r>
          </a:p>
        </p:txBody>
      </p:sp>
      <p:pic>
        <p:nvPicPr>
          <p:cNvPr id="4" name="Picture 3">
            <a:extLst>
              <a:ext uri="{FF2B5EF4-FFF2-40B4-BE49-F238E27FC236}">
                <a16:creationId xmlns:a16="http://schemas.microsoft.com/office/drawing/2014/main" id="{CB1A4DC9-7E25-4001-9B47-4FC27E889FD4}"/>
              </a:ext>
            </a:extLst>
          </p:cNvPr>
          <p:cNvPicPr>
            <a:picLocks noChangeAspect="1"/>
          </p:cNvPicPr>
          <p:nvPr/>
        </p:nvPicPr>
        <p:blipFill rotWithShape="1">
          <a:blip r:embed="rId3"/>
          <a:srcRect l="19335" t="28972" r="50087" b="17473"/>
          <a:stretch/>
        </p:blipFill>
        <p:spPr>
          <a:xfrm>
            <a:off x="6539864" y="1286470"/>
            <a:ext cx="4349566" cy="4285059"/>
          </a:xfrm>
          <a:prstGeom prst="ellipse">
            <a:avLst/>
          </a:prstGeom>
        </p:spPr>
      </p:pic>
      <p:sp>
        <p:nvSpPr>
          <p:cNvPr id="5" name="Text Placeholder 13">
            <a:extLst>
              <a:ext uri="{FF2B5EF4-FFF2-40B4-BE49-F238E27FC236}">
                <a16:creationId xmlns:a16="http://schemas.microsoft.com/office/drawing/2014/main" id="{FE9A088D-9D33-41B4-86BB-CC3CCF34DBF2}"/>
              </a:ext>
            </a:extLst>
          </p:cNvPr>
          <p:cNvSpPr>
            <a:spLocks noGrp="1"/>
          </p:cNvSpPr>
          <p:nvPr>
            <p:ph type="body" idx="1"/>
          </p:nvPr>
        </p:nvSpPr>
        <p:spPr>
          <a:xfrm>
            <a:off x="813694" y="4316850"/>
            <a:ext cx="4751186" cy="867854"/>
          </a:xfrm>
        </p:spPr>
        <p:txBody>
          <a:bodyPr>
            <a:normAutofit/>
          </a:bodyPr>
          <a:lstStyle/>
          <a:p>
            <a:r>
              <a:rPr lang="en-US">
                <a:latin typeface="Century Gothic" panose="020B0502020202020204" pitchFamily="34" charset="0"/>
              </a:rPr>
              <a:t>NYHDIF</a:t>
            </a:r>
          </a:p>
          <a:p>
            <a:r>
              <a:rPr lang="en-US">
                <a:latin typeface="Century Gothic" panose="020B0502020202020204" pitchFamily="34" charset="0"/>
              </a:rPr>
              <a:t>13</a:t>
            </a:r>
            <a:r>
              <a:rPr lang="en-US" baseline="30000">
                <a:latin typeface="Century Gothic" panose="020B0502020202020204" pitchFamily="34" charset="0"/>
              </a:rPr>
              <a:t>th</a:t>
            </a:r>
            <a:r>
              <a:rPr lang="en-US">
                <a:latin typeface="Century Gothic" panose="020B0502020202020204" pitchFamily="34" charset="0"/>
              </a:rPr>
              <a:t> May 2022</a:t>
            </a:r>
          </a:p>
          <a:p>
            <a:endParaRPr lang="en-US">
              <a:latin typeface="Century Gothic" panose="020B0502020202020204" pitchFamily="34" charset="0"/>
            </a:endParaRPr>
          </a:p>
        </p:txBody>
      </p:sp>
    </p:spTree>
    <p:extLst>
      <p:ext uri="{BB962C8B-B14F-4D97-AF65-F5344CB8AC3E}">
        <p14:creationId xmlns:p14="http://schemas.microsoft.com/office/powerpoint/2010/main" val="2002615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7E075801-9627-496C-BC0D-9B48F4FF709E}"/>
              </a:ext>
            </a:extLst>
          </p:cNvPr>
          <p:cNvSpPr/>
          <p:nvPr/>
        </p:nvSpPr>
        <p:spPr>
          <a:xfrm>
            <a:off x="360122" y="1971663"/>
            <a:ext cx="3708875" cy="4657725"/>
          </a:xfrm>
          <a:prstGeom prst="roundRect">
            <a:avLst/>
          </a:prstGeom>
          <a:solidFill>
            <a:schemeClr val="bg2">
              <a:lumMod val="95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sp>
        <p:nvSpPr>
          <p:cNvPr id="48" name="Rounded Rectangle 100">
            <a:extLst>
              <a:ext uri="{FF2B5EF4-FFF2-40B4-BE49-F238E27FC236}">
                <a16:creationId xmlns:a16="http://schemas.microsoft.com/office/drawing/2014/main" id="{A509A330-5A75-4B1F-8D57-239090804850}"/>
              </a:ext>
            </a:extLst>
          </p:cNvPr>
          <p:cNvSpPr/>
          <p:nvPr/>
        </p:nvSpPr>
        <p:spPr>
          <a:xfrm>
            <a:off x="456600" y="4695256"/>
            <a:ext cx="1520736" cy="648597"/>
          </a:xfrm>
          <a:prstGeom prst="roundRect">
            <a:avLst/>
          </a:prstGeom>
          <a:solidFill>
            <a:schemeClr val="bg1"/>
          </a:solidFill>
          <a:ln w="1270" cap="flat" cmpd="sng">
            <a:solidFill>
              <a:schemeClr val="tx2">
                <a:alpha val="0"/>
              </a:schemeClr>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4" name="Title 3">
            <a:extLst>
              <a:ext uri="{FF2B5EF4-FFF2-40B4-BE49-F238E27FC236}">
                <a16:creationId xmlns:a16="http://schemas.microsoft.com/office/drawing/2014/main" id="{53CA8176-F94E-4C47-B33B-EA10B36212A8}"/>
              </a:ext>
            </a:extLst>
          </p:cNvPr>
          <p:cNvSpPr>
            <a:spLocks noGrp="1"/>
          </p:cNvSpPr>
          <p:nvPr>
            <p:ph type="title"/>
          </p:nvPr>
        </p:nvSpPr>
        <p:spPr>
          <a:xfrm>
            <a:off x="116283" y="210569"/>
            <a:ext cx="11288780" cy="825162"/>
          </a:xfrm>
        </p:spPr>
        <p:txBody>
          <a:bodyPr/>
          <a:lstStyle/>
          <a:p>
            <a:r>
              <a:rPr lang="en-GB">
                <a:solidFill>
                  <a:schemeClr val="tx1"/>
                </a:solidFill>
              </a:rPr>
              <a:t>2. How do I get the business case over the line?</a:t>
            </a:r>
          </a:p>
        </p:txBody>
      </p:sp>
      <p:sp>
        <p:nvSpPr>
          <p:cNvPr id="32" name="TextBox 31">
            <a:extLst>
              <a:ext uri="{FF2B5EF4-FFF2-40B4-BE49-F238E27FC236}">
                <a16:creationId xmlns:a16="http://schemas.microsoft.com/office/drawing/2014/main" id="{38E815BC-A66E-4F4C-88DA-B41C3854EED6}"/>
              </a:ext>
            </a:extLst>
          </p:cNvPr>
          <p:cNvSpPr txBox="1"/>
          <p:nvPr/>
        </p:nvSpPr>
        <p:spPr>
          <a:xfrm>
            <a:off x="387850" y="1289775"/>
            <a:ext cx="11612366" cy="738664"/>
          </a:xfrm>
          <a:prstGeom prst="rect">
            <a:avLst/>
          </a:prstGeom>
          <a:noFill/>
        </p:spPr>
        <p:txBody>
          <a:bodyPr wrap="square">
            <a:spAutoFit/>
          </a:bodyPr>
          <a:lstStyle/>
          <a:p>
            <a:endParaRPr lang="en-GB" sz="1400"/>
          </a:p>
          <a:p>
            <a:endParaRPr lang="en-GB" sz="1400"/>
          </a:p>
          <a:p>
            <a:endParaRPr lang="en-GB" sz="1400"/>
          </a:p>
        </p:txBody>
      </p:sp>
      <p:sp>
        <p:nvSpPr>
          <p:cNvPr id="2" name="TextBox 1">
            <a:extLst>
              <a:ext uri="{FF2B5EF4-FFF2-40B4-BE49-F238E27FC236}">
                <a16:creationId xmlns:a16="http://schemas.microsoft.com/office/drawing/2014/main" id="{DE8A726D-899F-4D86-B56E-AEC67D4EF1F9}"/>
              </a:ext>
            </a:extLst>
          </p:cNvPr>
          <p:cNvSpPr txBox="1"/>
          <p:nvPr/>
        </p:nvSpPr>
        <p:spPr>
          <a:xfrm>
            <a:off x="116283" y="1080643"/>
            <a:ext cx="11679997" cy="1138773"/>
          </a:xfrm>
          <a:prstGeom prst="rect">
            <a:avLst/>
          </a:prstGeom>
          <a:noFill/>
        </p:spPr>
        <p:txBody>
          <a:bodyPr wrap="square" rtlCol="0">
            <a:spAutoFit/>
          </a:bodyPr>
          <a:lstStyle/>
          <a:p>
            <a:r>
              <a:rPr lang="en-GB" sz="1600" dirty="0"/>
              <a:t>It’s about so much more than </a:t>
            </a:r>
            <a:r>
              <a:rPr lang="en-GB" sz="1600" dirty="0" err="1"/>
              <a:t>RoI</a:t>
            </a:r>
            <a:r>
              <a:rPr lang="en-GB" sz="1600" dirty="0"/>
              <a:t>, the value of automation is in the efficiencies it creates across an organisation, and the key is being able to articulate what this means for your stakeholders. </a:t>
            </a:r>
          </a:p>
          <a:p>
            <a:endParaRPr lang="en-GB" dirty="0"/>
          </a:p>
          <a:p>
            <a:endParaRPr lang="en-GB" dirty="0"/>
          </a:p>
        </p:txBody>
      </p:sp>
      <p:sp>
        <p:nvSpPr>
          <p:cNvPr id="10" name="Rectangle: Rounded Corners 9">
            <a:extLst>
              <a:ext uri="{FF2B5EF4-FFF2-40B4-BE49-F238E27FC236}">
                <a16:creationId xmlns:a16="http://schemas.microsoft.com/office/drawing/2014/main" id="{F107FAC7-5057-45A3-AB3A-7513A9C69C59}"/>
              </a:ext>
            </a:extLst>
          </p:cNvPr>
          <p:cNvSpPr/>
          <p:nvPr/>
        </p:nvSpPr>
        <p:spPr>
          <a:xfrm>
            <a:off x="4694179" y="1920875"/>
            <a:ext cx="2430461" cy="4657725"/>
          </a:xfrm>
          <a:prstGeom prst="roundRect">
            <a:avLst/>
          </a:prstGeom>
          <a:solidFill>
            <a:schemeClr val="bg2">
              <a:lumMod val="95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sp>
        <p:nvSpPr>
          <p:cNvPr id="35" name="Rectangle 34">
            <a:extLst>
              <a:ext uri="{FF2B5EF4-FFF2-40B4-BE49-F238E27FC236}">
                <a16:creationId xmlns:a16="http://schemas.microsoft.com/office/drawing/2014/main" id="{377F063A-D041-4FFE-B369-1778311963DD}"/>
              </a:ext>
            </a:extLst>
          </p:cNvPr>
          <p:cNvSpPr/>
          <p:nvPr/>
        </p:nvSpPr>
        <p:spPr>
          <a:xfrm>
            <a:off x="1066023" y="2116537"/>
            <a:ext cx="2430461" cy="369332"/>
          </a:xfrm>
          <a:prstGeom prst="rect">
            <a:avLst/>
          </a:prstGeom>
        </p:spPr>
        <p:txBody>
          <a:bodyPr wrap="square">
            <a:spAutoFit/>
          </a:bodyPr>
          <a:lstStyle/>
          <a:p>
            <a:pPr lvl="0" algn="ctr"/>
            <a:r>
              <a:rPr lang="en-GB" b="1">
                <a:solidFill>
                  <a:schemeClr val="tx2"/>
                </a:solidFill>
              </a:rPr>
              <a:t>Intangible Benefits </a:t>
            </a:r>
          </a:p>
        </p:txBody>
      </p:sp>
      <p:sp>
        <p:nvSpPr>
          <p:cNvPr id="47" name="Rounded Rectangle 100">
            <a:extLst>
              <a:ext uri="{FF2B5EF4-FFF2-40B4-BE49-F238E27FC236}">
                <a16:creationId xmlns:a16="http://schemas.microsoft.com/office/drawing/2014/main" id="{646D5D77-BD9F-42C0-8644-10C9F098D329}"/>
              </a:ext>
            </a:extLst>
          </p:cNvPr>
          <p:cNvSpPr/>
          <p:nvPr/>
        </p:nvSpPr>
        <p:spPr>
          <a:xfrm>
            <a:off x="456600" y="3690775"/>
            <a:ext cx="1520736" cy="648597"/>
          </a:xfrm>
          <a:prstGeom prst="roundRect">
            <a:avLst/>
          </a:prstGeom>
          <a:solidFill>
            <a:schemeClr val="bg1"/>
          </a:solidFill>
          <a:ln w="1270" cap="flat" cmpd="sng">
            <a:solidFill>
              <a:schemeClr val="tx2">
                <a:alpha val="0"/>
              </a:schemeClr>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50" name="Rounded Rectangle 100">
            <a:extLst>
              <a:ext uri="{FF2B5EF4-FFF2-40B4-BE49-F238E27FC236}">
                <a16:creationId xmlns:a16="http://schemas.microsoft.com/office/drawing/2014/main" id="{7CAE25EC-89BB-4A8D-ACB2-FFCCAA3656F5}"/>
              </a:ext>
            </a:extLst>
          </p:cNvPr>
          <p:cNvSpPr/>
          <p:nvPr/>
        </p:nvSpPr>
        <p:spPr>
          <a:xfrm>
            <a:off x="456600" y="5632464"/>
            <a:ext cx="1520736" cy="648597"/>
          </a:xfrm>
          <a:prstGeom prst="roundRect">
            <a:avLst/>
          </a:prstGeom>
          <a:solidFill>
            <a:schemeClr val="bg1"/>
          </a:solidFill>
          <a:ln w="1270" cap="flat" cmpd="sng">
            <a:solidFill>
              <a:schemeClr val="tx2">
                <a:alpha val="0"/>
              </a:schemeClr>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46" name="Inhaltsplatzhalter 4">
            <a:extLst>
              <a:ext uri="{FF2B5EF4-FFF2-40B4-BE49-F238E27FC236}">
                <a16:creationId xmlns:a16="http://schemas.microsoft.com/office/drawing/2014/main" id="{8A0BFB01-F4E9-4C69-81B2-52DD316A7D91}"/>
              </a:ext>
            </a:extLst>
          </p:cNvPr>
          <p:cNvSpPr txBox="1">
            <a:spLocks/>
          </p:cNvSpPr>
          <p:nvPr/>
        </p:nvSpPr>
        <p:spPr>
          <a:xfrm>
            <a:off x="370290" y="5826346"/>
            <a:ext cx="2172531" cy="213648"/>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30000"/>
              </a:lnSpc>
              <a:spcBef>
                <a:spcPts val="1200"/>
              </a:spcBef>
              <a:spcAft>
                <a:spcPts val="1200"/>
              </a:spcAft>
              <a:buClrTx/>
              <a:buSzTx/>
              <a:buFont typeface="Wingdings" panose="05000000000000000000" pitchFamily="2" charset="2"/>
              <a:buNone/>
              <a:tabLst/>
              <a:defRPr/>
            </a:pPr>
            <a:r>
              <a:rPr kumimoji="0" lang="en-US" sz="1200" b="1" i="0" u="none" strike="noStrike" kern="1200" cap="none" spc="0" normalizeH="0" baseline="0" noProof="0">
                <a:ln>
                  <a:noFill/>
                </a:ln>
                <a:solidFill>
                  <a:schemeClr val="tx2"/>
                </a:solidFill>
                <a:effectLst/>
                <a:uLnTx/>
                <a:uFillTx/>
                <a:latin typeface="Century Gothic" panose="020F0302020204030204"/>
                <a:ea typeface="+mn-ea"/>
                <a:cs typeface="+mn-cs"/>
              </a:rPr>
              <a:t>Compliance</a:t>
            </a:r>
            <a:endParaRPr lang="en-US" sz="1200" b="1">
              <a:solidFill>
                <a:schemeClr val="tx2"/>
              </a:solidFill>
              <a:latin typeface="Century Gothic" panose="020F0302020204030204"/>
            </a:endParaRPr>
          </a:p>
        </p:txBody>
      </p:sp>
      <p:pic>
        <p:nvPicPr>
          <p:cNvPr id="44" name="Picture 43">
            <a:extLst>
              <a:ext uri="{FF2B5EF4-FFF2-40B4-BE49-F238E27FC236}">
                <a16:creationId xmlns:a16="http://schemas.microsoft.com/office/drawing/2014/main" id="{BA64F1AD-4B0B-4619-B515-A5A7983C7526}"/>
              </a:ext>
            </a:extLst>
          </p:cNvPr>
          <p:cNvPicPr>
            <a:picLocks noChangeAspect="1"/>
          </p:cNvPicPr>
          <p:nvPr/>
        </p:nvPicPr>
        <p:blipFill>
          <a:blip r:embed="rId3"/>
          <a:stretch>
            <a:fillRect/>
          </a:stretch>
        </p:blipFill>
        <p:spPr>
          <a:xfrm>
            <a:off x="400361" y="5623931"/>
            <a:ext cx="665662" cy="665662"/>
          </a:xfrm>
          <a:prstGeom prst="rect">
            <a:avLst/>
          </a:prstGeom>
        </p:spPr>
      </p:pic>
      <p:sp>
        <p:nvSpPr>
          <p:cNvPr id="51" name="Rounded Rectangle 100">
            <a:extLst>
              <a:ext uri="{FF2B5EF4-FFF2-40B4-BE49-F238E27FC236}">
                <a16:creationId xmlns:a16="http://schemas.microsoft.com/office/drawing/2014/main" id="{35683706-191D-42BB-9195-2B1CFFB97BFF}"/>
              </a:ext>
            </a:extLst>
          </p:cNvPr>
          <p:cNvSpPr/>
          <p:nvPr/>
        </p:nvSpPr>
        <p:spPr>
          <a:xfrm>
            <a:off x="2281254" y="2741403"/>
            <a:ext cx="1520736" cy="648597"/>
          </a:xfrm>
          <a:prstGeom prst="roundRect">
            <a:avLst/>
          </a:prstGeom>
          <a:solidFill>
            <a:schemeClr val="bg1"/>
          </a:solidFill>
          <a:ln w="1270" cap="flat" cmpd="sng">
            <a:solidFill>
              <a:schemeClr val="tx2">
                <a:alpha val="0"/>
              </a:schemeClr>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52" name="Rounded Rectangle 100">
            <a:extLst>
              <a:ext uri="{FF2B5EF4-FFF2-40B4-BE49-F238E27FC236}">
                <a16:creationId xmlns:a16="http://schemas.microsoft.com/office/drawing/2014/main" id="{1FB93008-AF77-4FB9-8BA5-62800231229F}"/>
              </a:ext>
            </a:extLst>
          </p:cNvPr>
          <p:cNvSpPr/>
          <p:nvPr/>
        </p:nvSpPr>
        <p:spPr>
          <a:xfrm>
            <a:off x="2283139" y="3687729"/>
            <a:ext cx="1520736" cy="648597"/>
          </a:xfrm>
          <a:prstGeom prst="roundRect">
            <a:avLst/>
          </a:prstGeom>
          <a:solidFill>
            <a:schemeClr val="bg1"/>
          </a:solidFill>
          <a:ln w="1270" cap="flat" cmpd="sng">
            <a:solidFill>
              <a:schemeClr val="tx2">
                <a:alpha val="0"/>
              </a:schemeClr>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53" name="Rounded Rectangle 100">
            <a:extLst>
              <a:ext uri="{FF2B5EF4-FFF2-40B4-BE49-F238E27FC236}">
                <a16:creationId xmlns:a16="http://schemas.microsoft.com/office/drawing/2014/main" id="{10C3192B-80A5-4AB8-9FD6-164DEB2773E7}"/>
              </a:ext>
            </a:extLst>
          </p:cNvPr>
          <p:cNvSpPr/>
          <p:nvPr/>
        </p:nvSpPr>
        <p:spPr>
          <a:xfrm>
            <a:off x="2301584" y="4691598"/>
            <a:ext cx="1520736" cy="648597"/>
          </a:xfrm>
          <a:prstGeom prst="roundRect">
            <a:avLst/>
          </a:prstGeom>
          <a:solidFill>
            <a:schemeClr val="bg1"/>
          </a:solidFill>
          <a:ln w="1270" cap="flat" cmpd="sng">
            <a:solidFill>
              <a:schemeClr val="tx2">
                <a:alpha val="0"/>
              </a:schemeClr>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54" name="Rounded Rectangle 100">
            <a:extLst>
              <a:ext uri="{FF2B5EF4-FFF2-40B4-BE49-F238E27FC236}">
                <a16:creationId xmlns:a16="http://schemas.microsoft.com/office/drawing/2014/main" id="{2206B8A4-D5F3-44B0-9515-A47F5EAF416E}"/>
              </a:ext>
            </a:extLst>
          </p:cNvPr>
          <p:cNvSpPr/>
          <p:nvPr/>
        </p:nvSpPr>
        <p:spPr>
          <a:xfrm>
            <a:off x="2301584" y="5632464"/>
            <a:ext cx="1520736" cy="648597"/>
          </a:xfrm>
          <a:prstGeom prst="roundRect">
            <a:avLst/>
          </a:prstGeom>
          <a:solidFill>
            <a:schemeClr val="bg1"/>
          </a:solidFill>
          <a:ln w="1270" cap="flat" cmpd="sng">
            <a:solidFill>
              <a:schemeClr val="tx2">
                <a:alpha val="0"/>
              </a:schemeClr>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pic>
        <p:nvPicPr>
          <p:cNvPr id="55" name="Picture 54">
            <a:extLst>
              <a:ext uri="{FF2B5EF4-FFF2-40B4-BE49-F238E27FC236}">
                <a16:creationId xmlns:a16="http://schemas.microsoft.com/office/drawing/2014/main" id="{8275F152-AF02-4F6F-B2D9-E3F2BAE413DE}"/>
              </a:ext>
            </a:extLst>
          </p:cNvPr>
          <p:cNvPicPr>
            <a:picLocks noChangeAspect="1"/>
          </p:cNvPicPr>
          <p:nvPr/>
        </p:nvPicPr>
        <p:blipFill>
          <a:blip r:embed="rId4"/>
          <a:stretch>
            <a:fillRect/>
          </a:stretch>
        </p:blipFill>
        <p:spPr>
          <a:xfrm>
            <a:off x="2418180" y="5750999"/>
            <a:ext cx="267880" cy="411526"/>
          </a:xfrm>
          <a:prstGeom prst="rect">
            <a:avLst/>
          </a:prstGeom>
        </p:spPr>
      </p:pic>
      <p:sp>
        <p:nvSpPr>
          <p:cNvPr id="56" name="Inhaltsplatzhalter 4">
            <a:extLst>
              <a:ext uri="{FF2B5EF4-FFF2-40B4-BE49-F238E27FC236}">
                <a16:creationId xmlns:a16="http://schemas.microsoft.com/office/drawing/2014/main" id="{3DED4F60-B504-403D-A4D4-C83946AC00A8}"/>
              </a:ext>
            </a:extLst>
          </p:cNvPr>
          <p:cNvSpPr txBox="1">
            <a:spLocks/>
          </p:cNvSpPr>
          <p:nvPr/>
        </p:nvSpPr>
        <p:spPr>
          <a:xfrm>
            <a:off x="2135431" y="5871186"/>
            <a:ext cx="2172531" cy="213648"/>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30000"/>
              </a:lnSpc>
              <a:spcBef>
                <a:spcPts val="1200"/>
              </a:spcBef>
              <a:spcAft>
                <a:spcPts val="1200"/>
              </a:spcAft>
              <a:buClrTx/>
              <a:buSzTx/>
              <a:buFont typeface="Wingdings" panose="05000000000000000000" pitchFamily="2" charset="2"/>
              <a:buNone/>
              <a:tabLst/>
              <a:defRPr/>
            </a:pPr>
            <a:r>
              <a:rPr kumimoji="0" lang="en-US" sz="1200" b="1" i="0" u="none" strike="noStrike" kern="1200" cap="none" spc="0" normalizeH="0" baseline="0" noProof="0">
                <a:ln>
                  <a:noFill/>
                </a:ln>
                <a:solidFill>
                  <a:schemeClr val="tx2"/>
                </a:solidFill>
                <a:effectLst/>
                <a:uLnTx/>
                <a:uFillTx/>
                <a:latin typeface="Century Gothic" panose="020F0302020204030204"/>
                <a:ea typeface="+mn-ea"/>
                <a:cs typeface="+mn-cs"/>
              </a:rPr>
              <a:t>Green agenda</a:t>
            </a:r>
            <a:endParaRPr lang="en-US" sz="1200" b="1">
              <a:solidFill>
                <a:schemeClr val="tx2"/>
              </a:solidFill>
              <a:latin typeface="Century Gothic" panose="020F0302020204030204"/>
            </a:endParaRPr>
          </a:p>
        </p:txBody>
      </p:sp>
      <p:grpSp>
        <p:nvGrpSpPr>
          <p:cNvPr id="18" name="Group 17">
            <a:extLst>
              <a:ext uri="{FF2B5EF4-FFF2-40B4-BE49-F238E27FC236}">
                <a16:creationId xmlns:a16="http://schemas.microsoft.com/office/drawing/2014/main" id="{9E0B750E-9AFF-4736-907C-E73DABC53E43}"/>
              </a:ext>
            </a:extLst>
          </p:cNvPr>
          <p:cNvGrpSpPr/>
          <p:nvPr/>
        </p:nvGrpSpPr>
        <p:grpSpPr>
          <a:xfrm>
            <a:off x="447301" y="2706575"/>
            <a:ext cx="1520736" cy="648597"/>
            <a:chOff x="447301" y="2706575"/>
            <a:chExt cx="1520736" cy="648597"/>
          </a:xfrm>
        </p:grpSpPr>
        <p:sp>
          <p:nvSpPr>
            <p:cNvPr id="45" name="Rounded Rectangle 100">
              <a:extLst>
                <a:ext uri="{FF2B5EF4-FFF2-40B4-BE49-F238E27FC236}">
                  <a16:creationId xmlns:a16="http://schemas.microsoft.com/office/drawing/2014/main" id="{52E991E9-F6D6-4DED-9F6C-04D07733D8E6}"/>
                </a:ext>
              </a:extLst>
            </p:cNvPr>
            <p:cNvSpPr/>
            <p:nvPr/>
          </p:nvSpPr>
          <p:spPr>
            <a:xfrm>
              <a:off x="447301" y="2706575"/>
              <a:ext cx="1520736" cy="648597"/>
            </a:xfrm>
            <a:prstGeom prst="roundRect">
              <a:avLst/>
            </a:prstGeom>
            <a:solidFill>
              <a:schemeClr val="bg1"/>
            </a:solidFill>
            <a:ln w="1270" cap="flat" cmpd="sng">
              <a:solidFill>
                <a:schemeClr val="tx2">
                  <a:alpha val="0"/>
                </a:schemeClr>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59" name="Inhaltsplatzhalter 4">
              <a:extLst>
                <a:ext uri="{FF2B5EF4-FFF2-40B4-BE49-F238E27FC236}">
                  <a16:creationId xmlns:a16="http://schemas.microsoft.com/office/drawing/2014/main" id="{A84DF070-F62A-457E-B395-E256CACD8E56}"/>
                </a:ext>
              </a:extLst>
            </p:cNvPr>
            <p:cNvSpPr txBox="1">
              <a:spLocks/>
            </p:cNvSpPr>
            <p:nvPr/>
          </p:nvSpPr>
          <p:spPr>
            <a:xfrm>
              <a:off x="928748" y="2815119"/>
              <a:ext cx="987278" cy="45371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30000"/>
                </a:lnSpc>
                <a:spcBef>
                  <a:spcPts val="1200"/>
                </a:spcBef>
                <a:spcAft>
                  <a:spcPts val="1200"/>
                </a:spcAft>
                <a:buClrTx/>
                <a:buSzTx/>
                <a:buFont typeface="Wingdings" panose="05000000000000000000" pitchFamily="2" charset="2"/>
                <a:buNone/>
                <a:tabLst/>
                <a:defRPr/>
              </a:pPr>
              <a:r>
                <a:rPr lang="en-US" sz="1200" b="1">
                  <a:solidFill>
                    <a:schemeClr val="tx2"/>
                  </a:solidFill>
                  <a:latin typeface="Century Gothic" panose="020F0302020204030204"/>
                </a:rPr>
                <a:t>Patient Experience</a:t>
              </a:r>
            </a:p>
          </p:txBody>
        </p:sp>
      </p:grpSp>
      <p:pic>
        <p:nvPicPr>
          <p:cNvPr id="58" name="Picture 57">
            <a:extLst>
              <a:ext uri="{FF2B5EF4-FFF2-40B4-BE49-F238E27FC236}">
                <a16:creationId xmlns:a16="http://schemas.microsoft.com/office/drawing/2014/main" id="{5961B417-95A3-4EAE-9F11-0BC99F0B19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4853" y="2791787"/>
            <a:ext cx="563385" cy="563385"/>
          </a:xfrm>
          <a:prstGeom prst="rect">
            <a:avLst/>
          </a:prstGeom>
          <a:solidFill>
            <a:schemeClr val="bg1"/>
          </a:solidFill>
        </p:spPr>
      </p:pic>
      <p:pic>
        <p:nvPicPr>
          <p:cNvPr id="61" name="Picture 60">
            <a:extLst>
              <a:ext uri="{FF2B5EF4-FFF2-40B4-BE49-F238E27FC236}">
                <a16:creationId xmlns:a16="http://schemas.microsoft.com/office/drawing/2014/main" id="{AEC8BBC7-CDD0-4E88-8662-77DA43D6237D}"/>
              </a:ext>
            </a:extLst>
          </p:cNvPr>
          <p:cNvPicPr>
            <a:picLocks noChangeAspect="1"/>
          </p:cNvPicPr>
          <p:nvPr/>
        </p:nvPicPr>
        <p:blipFill>
          <a:blip r:embed="rId6"/>
          <a:stretch>
            <a:fillRect/>
          </a:stretch>
        </p:blipFill>
        <p:spPr>
          <a:xfrm>
            <a:off x="2274179" y="2804346"/>
            <a:ext cx="599594" cy="599594"/>
          </a:xfrm>
          <a:prstGeom prst="rect">
            <a:avLst/>
          </a:prstGeom>
        </p:spPr>
      </p:pic>
      <p:sp>
        <p:nvSpPr>
          <p:cNvPr id="62" name="Inhaltsplatzhalter 4">
            <a:extLst>
              <a:ext uri="{FF2B5EF4-FFF2-40B4-BE49-F238E27FC236}">
                <a16:creationId xmlns:a16="http://schemas.microsoft.com/office/drawing/2014/main" id="{A4E4749B-48DB-460A-9914-2A04F64D268D}"/>
              </a:ext>
            </a:extLst>
          </p:cNvPr>
          <p:cNvSpPr txBox="1">
            <a:spLocks/>
          </p:cNvSpPr>
          <p:nvPr/>
        </p:nvSpPr>
        <p:spPr>
          <a:xfrm>
            <a:off x="2785415" y="2815119"/>
            <a:ext cx="987278" cy="45371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30000"/>
              </a:lnSpc>
              <a:spcBef>
                <a:spcPts val="1200"/>
              </a:spcBef>
              <a:spcAft>
                <a:spcPts val="1200"/>
              </a:spcAft>
              <a:buClrTx/>
              <a:buSzTx/>
              <a:buFont typeface="Wingdings" panose="05000000000000000000" pitchFamily="2" charset="2"/>
              <a:buNone/>
              <a:tabLst/>
              <a:defRPr/>
            </a:pPr>
            <a:r>
              <a:rPr lang="en-US" sz="1200" b="1">
                <a:solidFill>
                  <a:schemeClr val="tx2"/>
                </a:solidFill>
                <a:latin typeface="Century Gothic" panose="020F0302020204030204"/>
              </a:rPr>
              <a:t>Employee Satisfaction</a:t>
            </a:r>
          </a:p>
        </p:txBody>
      </p:sp>
      <p:pic>
        <p:nvPicPr>
          <p:cNvPr id="63" name="Picture 62">
            <a:extLst>
              <a:ext uri="{FF2B5EF4-FFF2-40B4-BE49-F238E27FC236}">
                <a16:creationId xmlns:a16="http://schemas.microsoft.com/office/drawing/2014/main" id="{26E7210B-C423-45CC-90AB-7BC5DC2FAF43}"/>
              </a:ext>
            </a:extLst>
          </p:cNvPr>
          <p:cNvPicPr>
            <a:picLocks noChangeAspect="1"/>
          </p:cNvPicPr>
          <p:nvPr/>
        </p:nvPicPr>
        <p:blipFill>
          <a:blip r:embed="rId7"/>
          <a:stretch>
            <a:fillRect/>
          </a:stretch>
        </p:blipFill>
        <p:spPr>
          <a:xfrm>
            <a:off x="2319619" y="3756960"/>
            <a:ext cx="555972" cy="555972"/>
          </a:xfrm>
          <a:prstGeom prst="rect">
            <a:avLst/>
          </a:prstGeom>
        </p:spPr>
      </p:pic>
      <p:sp>
        <p:nvSpPr>
          <p:cNvPr id="64" name="Inhaltsplatzhalter 4">
            <a:extLst>
              <a:ext uri="{FF2B5EF4-FFF2-40B4-BE49-F238E27FC236}">
                <a16:creationId xmlns:a16="http://schemas.microsoft.com/office/drawing/2014/main" id="{135D836F-5B21-46B3-954D-81654DFCAFB1}"/>
              </a:ext>
            </a:extLst>
          </p:cNvPr>
          <p:cNvSpPr txBox="1">
            <a:spLocks/>
          </p:cNvSpPr>
          <p:nvPr/>
        </p:nvSpPr>
        <p:spPr>
          <a:xfrm>
            <a:off x="2679894" y="4810350"/>
            <a:ext cx="1274744" cy="45371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30000"/>
              </a:lnSpc>
              <a:spcBef>
                <a:spcPts val="1200"/>
              </a:spcBef>
              <a:spcAft>
                <a:spcPts val="1200"/>
              </a:spcAft>
              <a:buClrTx/>
              <a:buSzTx/>
              <a:buFont typeface="Wingdings" panose="05000000000000000000" pitchFamily="2" charset="2"/>
              <a:buNone/>
              <a:tabLst/>
              <a:defRPr/>
            </a:pPr>
            <a:r>
              <a:rPr kumimoji="0" lang="en-US" sz="1200" b="1" i="0" u="none" strike="noStrike" kern="1200" cap="none" spc="0" normalizeH="0" baseline="0" noProof="0">
                <a:ln>
                  <a:noFill/>
                </a:ln>
                <a:solidFill>
                  <a:schemeClr val="tx2"/>
                </a:solidFill>
                <a:effectLst/>
                <a:uLnTx/>
                <a:uFillTx/>
                <a:latin typeface="Century Gothic" panose="020F0302020204030204"/>
                <a:ea typeface="+mn-ea"/>
                <a:cs typeface="+mn-cs"/>
              </a:rPr>
              <a:t>Capacity creation </a:t>
            </a:r>
            <a:endParaRPr lang="en-US" sz="1200" b="1">
              <a:solidFill>
                <a:schemeClr val="tx2"/>
              </a:solidFill>
              <a:latin typeface="Century Gothic" panose="020F0302020204030204"/>
            </a:endParaRPr>
          </a:p>
        </p:txBody>
      </p:sp>
      <p:sp>
        <p:nvSpPr>
          <p:cNvPr id="65" name="Inhaltsplatzhalter 4">
            <a:extLst>
              <a:ext uri="{FF2B5EF4-FFF2-40B4-BE49-F238E27FC236}">
                <a16:creationId xmlns:a16="http://schemas.microsoft.com/office/drawing/2014/main" id="{AB4CE112-4BC9-4608-B080-03923E31DF85}"/>
              </a:ext>
            </a:extLst>
          </p:cNvPr>
          <p:cNvSpPr txBox="1">
            <a:spLocks/>
          </p:cNvSpPr>
          <p:nvPr/>
        </p:nvSpPr>
        <p:spPr>
          <a:xfrm>
            <a:off x="2705835" y="3796024"/>
            <a:ext cx="1082178" cy="45371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30000"/>
              </a:lnSpc>
              <a:spcBef>
                <a:spcPts val="1200"/>
              </a:spcBef>
              <a:spcAft>
                <a:spcPts val="1200"/>
              </a:spcAft>
              <a:buClrTx/>
              <a:buSzTx/>
              <a:buFont typeface="Wingdings" panose="05000000000000000000" pitchFamily="2" charset="2"/>
              <a:buNone/>
              <a:tabLst/>
              <a:defRPr/>
            </a:pPr>
            <a:r>
              <a:rPr kumimoji="0" lang="en-US" sz="1200" b="1" i="0" u="none" strike="noStrike" kern="1200" cap="none" spc="0" normalizeH="0" baseline="0" noProof="0">
                <a:ln>
                  <a:noFill/>
                </a:ln>
                <a:solidFill>
                  <a:schemeClr val="tx2"/>
                </a:solidFill>
                <a:effectLst/>
                <a:uLnTx/>
                <a:uFillTx/>
                <a:latin typeface="Century Gothic" panose="020F0302020204030204"/>
                <a:ea typeface="+mn-ea"/>
                <a:cs typeface="+mn-cs"/>
              </a:rPr>
              <a:t>Risk avoidance</a:t>
            </a:r>
            <a:endParaRPr lang="en-US" sz="1200" b="1">
              <a:solidFill>
                <a:schemeClr val="tx2"/>
              </a:solidFill>
              <a:latin typeface="Century Gothic" panose="020F0302020204030204"/>
            </a:endParaRPr>
          </a:p>
        </p:txBody>
      </p:sp>
      <p:pic>
        <p:nvPicPr>
          <p:cNvPr id="66" name="Picture 65">
            <a:extLst>
              <a:ext uri="{FF2B5EF4-FFF2-40B4-BE49-F238E27FC236}">
                <a16:creationId xmlns:a16="http://schemas.microsoft.com/office/drawing/2014/main" id="{4DFCB83A-EFCB-4FCE-8A25-21F01FE66811}"/>
              </a:ext>
            </a:extLst>
          </p:cNvPr>
          <p:cNvPicPr>
            <a:picLocks noChangeAspect="1"/>
          </p:cNvPicPr>
          <p:nvPr/>
        </p:nvPicPr>
        <p:blipFill>
          <a:blip r:embed="rId8"/>
          <a:stretch>
            <a:fillRect/>
          </a:stretch>
        </p:blipFill>
        <p:spPr>
          <a:xfrm>
            <a:off x="2327065" y="4824601"/>
            <a:ext cx="564787" cy="564787"/>
          </a:xfrm>
          <a:prstGeom prst="rect">
            <a:avLst/>
          </a:prstGeom>
        </p:spPr>
      </p:pic>
      <p:pic>
        <p:nvPicPr>
          <p:cNvPr id="67" name="Picture 66">
            <a:extLst>
              <a:ext uri="{FF2B5EF4-FFF2-40B4-BE49-F238E27FC236}">
                <a16:creationId xmlns:a16="http://schemas.microsoft.com/office/drawing/2014/main" id="{1E230B8A-95B4-4CE9-A1D1-762E39701D92}"/>
              </a:ext>
            </a:extLst>
          </p:cNvPr>
          <p:cNvPicPr>
            <a:picLocks noChangeAspect="1"/>
          </p:cNvPicPr>
          <p:nvPr/>
        </p:nvPicPr>
        <p:blipFill>
          <a:blip r:embed="rId9"/>
          <a:stretch>
            <a:fillRect/>
          </a:stretch>
        </p:blipFill>
        <p:spPr>
          <a:xfrm>
            <a:off x="408578" y="4736606"/>
            <a:ext cx="584159" cy="584159"/>
          </a:xfrm>
          <a:prstGeom prst="rect">
            <a:avLst/>
          </a:prstGeom>
        </p:spPr>
      </p:pic>
      <p:sp>
        <p:nvSpPr>
          <p:cNvPr id="69" name="Inhaltsplatzhalter 4">
            <a:extLst>
              <a:ext uri="{FF2B5EF4-FFF2-40B4-BE49-F238E27FC236}">
                <a16:creationId xmlns:a16="http://schemas.microsoft.com/office/drawing/2014/main" id="{CEFC2953-EF88-4FA3-B230-62E66A1C9C7A}"/>
              </a:ext>
            </a:extLst>
          </p:cNvPr>
          <p:cNvSpPr txBox="1">
            <a:spLocks/>
          </p:cNvSpPr>
          <p:nvPr/>
        </p:nvSpPr>
        <p:spPr>
          <a:xfrm>
            <a:off x="249932" y="4930383"/>
            <a:ext cx="2172531" cy="213648"/>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30000"/>
              </a:lnSpc>
              <a:spcBef>
                <a:spcPts val="1200"/>
              </a:spcBef>
              <a:spcAft>
                <a:spcPts val="1200"/>
              </a:spcAft>
              <a:buClrTx/>
              <a:buSzTx/>
              <a:buFont typeface="Wingdings" panose="05000000000000000000" pitchFamily="2" charset="2"/>
              <a:buNone/>
              <a:tabLst/>
              <a:defRPr/>
            </a:pPr>
            <a:r>
              <a:rPr kumimoji="0" lang="en-US" sz="1200" b="1" i="0" u="none" strike="noStrike" kern="1200" cap="none" spc="0" normalizeH="0" baseline="0" noProof="0">
                <a:ln>
                  <a:noFill/>
                </a:ln>
                <a:solidFill>
                  <a:schemeClr val="tx2"/>
                </a:solidFill>
                <a:effectLst/>
                <a:uLnTx/>
                <a:uFillTx/>
                <a:latin typeface="Century Gothic" panose="020F0302020204030204"/>
                <a:ea typeface="+mn-ea"/>
                <a:cs typeface="+mn-cs"/>
              </a:rPr>
              <a:t>Agility</a:t>
            </a:r>
            <a:endParaRPr lang="en-US" sz="1200" b="1">
              <a:solidFill>
                <a:schemeClr val="tx2"/>
              </a:solidFill>
              <a:latin typeface="Century Gothic" panose="020F0302020204030204"/>
            </a:endParaRPr>
          </a:p>
        </p:txBody>
      </p:sp>
      <p:sp>
        <p:nvSpPr>
          <p:cNvPr id="71" name="Inhaltsplatzhalter 4">
            <a:extLst>
              <a:ext uri="{FF2B5EF4-FFF2-40B4-BE49-F238E27FC236}">
                <a16:creationId xmlns:a16="http://schemas.microsoft.com/office/drawing/2014/main" id="{DD331A86-3BFD-49D5-8C89-FB1F5969DA3A}"/>
              </a:ext>
            </a:extLst>
          </p:cNvPr>
          <p:cNvSpPr txBox="1">
            <a:spLocks/>
          </p:cNvSpPr>
          <p:nvPr/>
        </p:nvSpPr>
        <p:spPr>
          <a:xfrm>
            <a:off x="959889" y="3918390"/>
            <a:ext cx="858173" cy="213648"/>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30000"/>
              </a:lnSpc>
              <a:spcBef>
                <a:spcPts val="1200"/>
              </a:spcBef>
              <a:spcAft>
                <a:spcPts val="1200"/>
              </a:spcAft>
              <a:buClrTx/>
              <a:buSzTx/>
              <a:buFont typeface="Wingdings" panose="05000000000000000000" pitchFamily="2" charset="2"/>
              <a:buNone/>
              <a:tabLst/>
              <a:defRPr/>
            </a:pPr>
            <a:r>
              <a:rPr kumimoji="0" lang="en-US" sz="1200" b="1" i="0" u="none" strike="noStrike" kern="1200" cap="none" spc="0" normalizeH="0" baseline="0" noProof="0">
                <a:ln>
                  <a:noFill/>
                </a:ln>
                <a:solidFill>
                  <a:schemeClr val="tx2"/>
                </a:solidFill>
                <a:effectLst/>
                <a:uLnTx/>
                <a:uFillTx/>
                <a:latin typeface="Century Gothic" panose="020F0302020204030204"/>
                <a:ea typeface="+mn-ea"/>
                <a:cs typeface="+mn-cs"/>
              </a:rPr>
              <a:t>Enabler</a:t>
            </a:r>
            <a:endParaRPr lang="en-US" sz="1200" b="1">
              <a:solidFill>
                <a:schemeClr val="tx2"/>
              </a:solidFill>
              <a:latin typeface="Century Gothic" panose="020F0302020204030204"/>
            </a:endParaRPr>
          </a:p>
        </p:txBody>
      </p:sp>
      <p:pic>
        <p:nvPicPr>
          <p:cNvPr id="72" name="Picture 71">
            <a:extLst>
              <a:ext uri="{FF2B5EF4-FFF2-40B4-BE49-F238E27FC236}">
                <a16:creationId xmlns:a16="http://schemas.microsoft.com/office/drawing/2014/main" id="{583B6FF8-C4D1-4705-84A6-3B79EEC60B55}"/>
              </a:ext>
            </a:extLst>
          </p:cNvPr>
          <p:cNvPicPr>
            <a:picLocks noChangeAspect="1"/>
          </p:cNvPicPr>
          <p:nvPr/>
        </p:nvPicPr>
        <p:blipFill>
          <a:blip r:embed="rId10"/>
          <a:stretch>
            <a:fillRect/>
          </a:stretch>
        </p:blipFill>
        <p:spPr>
          <a:xfrm>
            <a:off x="4201508" y="3937925"/>
            <a:ext cx="375007" cy="375007"/>
          </a:xfrm>
          <a:prstGeom prst="rect">
            <a:avLst/>
          </a:prstGeom>
        </p:spPr>
      </p:pic>
      <p:sp>
        <p:nvSpPr>
          <p:cNvPr id="37" name="Rounded Rectangle 100">
            <a:extLst>
              <a:ext uri="{FF2B5EF4-FFF2-40B4-BE49-F238E27FC236}">
                <a16:creationId xmlns:a16="http://schemas.microsoft.com/office/drawing/2014/main" id="{592D421C-6B07-4728-9B52-AC348322CD75}"/>
              </a:ext>
            </a:extLst>
          </p:cNvPr>
          <p:cNvSpPr/>
          <p:nvPr/>
        </p:nvSpPr>
        <p:spPr>
          <a:xfrm>
            <a:off x="4952950" y="2761787"/>
            <a:ext cx="1895526" cy="716223"/>
          </a:xfrm>
          <a:prstGeom prst="roundRect">
            <a:avLst/>
          </a:prstGeom>
          <a:solidFill>
            <a:schemeClr val="bg1"/>
          </a:solidFill>
          <a:ln w="1270" cap="flat" cmpd="sng">
            <a:solidFill>
              <a:schemeClr val="tx2">
                <a:alpha val="0"/>
              </a:schemeClr>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38" name="Rounded Rectangle 100">
            <a:extLst>
              <a:ext uri="{FF2B5EF4-FFF2-40B4-BE49-F238E27FC236}">
                <a16:creationId xmlns:a16="http://schemas.microsoft.com/office/drawing/2014/main" id="{2293985B-DF3C-46D3-83A2-FC215FB7961E}"/>
              </a:ext>
            </a:extLst>
          </p:cNvPr>
          <p:cNvSpPr/>
          <p:nvPr/>
        </p:nvSpPr>
        <p:spPr>
          <a:xfrm>
            <a:off x="4950297" y="3680541"/>
            <a:ext cx="1895527" cy="716223"/>
          </a:xfrm>
          <a:prstGeom prst="roundRect">
            <a:avLst/>
          </a:prstGeom>
          <a:solidFill>
            <a:schemeClr val="bg1"/>
          </a:solidFill>
          <a:ln w="1270" cap="flat" cmpd="sng">
            <a:solidFill>
              <a:schemeClr val="tx2">
                <a:alpha val="0"/>
              </a:schemeClr>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39" name="Rounded Rectangle 100">
            <a:extLst>
              <a:ext uri="{FF2B5EF4-FFF2-40B4-BE49-F238E27FC236}">
                <a16:creationId xmlns:a16="http://schemas.microsoft.com/office/drawing/2014/main" id="{FF3AC944-88D2-413C-8C9D-18BB80BEF5FA}"/>
              </a:ext>
            </a:extLst>
          </p:cNvPr>
          <p:cNvSpPr/>
          <p:nvPr/>
        </p:nvSpPr>
        <p:spPr>
          <a:xfrm>
            <a:off x="4950297" y="4669752"/>
            <a:ext cx="1895527" cy="716223"/>
          </a:xfrm>
          <a:prstGeom prst="roundRect">
            <a:avLst/>
          </a:prstGeom>
          <a:solidFill>
            <a:schemeClr val="bg1"/>
          </a:solidFill>
          <a:ln w="1270" cap="flat" cmpd="sng">
            <a:solidFill>
              <a:schemeClr val="tx2">
                <a:alpha val="0"/>
              </a:schemeClr>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40" name="Rounded Rectangle 100">
            <a:extLst>
              <a:ext uri="{FF2B5EF4-FFF2-40B4-BE49-F238E27FC236}">
                <a16:creationId xmlns:a16="http://schemas.microsoft.com/office/drawing/2014/main" id="{07F756DE-97A5-4A9D-943F-1F4077CF8AB3}"/>
              </a:ext>
            </a:extLst>
          </p:cNvPr>
          <p:cNvSpPr/>
          <p:nvPr/>
        </p:nvSpPr>
        <p:spPr>
          <a:xfrm>
            <a:off x="4978801" y="5644775"/>
            <a:ext cx="1867023" cy="716223"/>
          </a:xfrm>
          <a:prstGeom prst="roundRect">
            <a:avLst/>
          </a:prstGeom>
          <a:solidFill>
            <a:schemeClr val="bg1"/>
          </a:solidFill>
          <a:ln w="1270" cap="flat" cmpd="sng">
            <a:solidFill>
              <a:schemeClr val="tx2">
                <a:alpha val="0"/>
              </a:schemeClr>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pic>
        <p:nvPicPr>
          <p:cNvPr id="74" name="Picture 73">
            <a:extLst>
              <a:ext uri="{FF2B5EF4-FFF2-40B4-BE49-F238E27FC236}">
                <a16:creationId xmlns:a16="http://schemas.microsoft.com/office/drawing/2014/main" id="{7B52E2ED-E5A8-42C3-823D-0133FBA8A712}"/>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474987" y="3770570"/>
            <a:ext cx="564429" cy="564429"/>
          </a:xfrm>
          <a:prstGeom prst="rect">
            <a:avLst/>
          </a:prstGeom>
        </p:spPr>
      </p:pic>
      <p:sp>
        <p:nvSpPr>
          <p:cNvPr id="41" name="Rectangle 40">
            <a:extLst>
              <a:ext uri="{FF2B5EF4-FFF2-40B4-BE49-F238E27FC236}">
                <a16:creationId xmlns:a16="http://schemas.microsoft.com/office/drawing/2014/main" id="{A6B50926-D8B2-4F51-B376-48762C38E984}"/>
              </a:ext>
            </a:extLst>
          </p:cNvPr>
          <p:cNvSpPr/>
          <p:nvPr/>
        </p:nvSpPr>
        <p:spPr>
          <a:xfrm>
            <a:off x="4694179" y="2143551"/>
            <a:ext cx="2430461" cy="369332"/>
          </a:xfrm>
          <a:prstGeom prst="rect">
            <a:avLst/>
          </a:prstGeom>
        </p:spPr>
        <p:txBody>
          <a:bodyPr wrap="square">
            <a:spAutoFit/>
          </a:bodyPr>
          <a:lstStyle/>
          <a:p>
            <a:pPr lvl="0" algn="ctr"/>
            <a:r>
              <a:rPr lang="en-GB" b="1">
                <a:solidFill>
                  <a:schemeClr val="tx2"/>
                </a:solidFill>
              </a:rPr>
              <a:t>Tangible Benefits </a:t>
            </a:r>
          </a:p>
        </p:txBody>
      </p:sp>
      <p:pic>
        <p:nvPicPr>
          <p:cNvPr id="42" name="Picture 41">
            <a:extLst>
              <a:ext uri="{FF2B5EF4-FFF2-40B4-BE49-F238E27FC236}">
                <a16:creationId xmlns:a16="http://schemas.microsoft.com/office/drawing/2014/main" id="{8F7016AD-7771-4060-8D8B-F09047B4BB2C}"/>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4950297" y="2864036"/>
            <a:ext cx="511723" cy="511723"/>
          </a:xfrm>
          <a:prstGeom prst="rect">
            <a:avLst/>
          </a:prstGeom>
          <a:solidFill>
            <a:schemeClr val="bg1"/>
          </a:solidFill>
        </p:spPr>
      </p:pic>
      <p:pic>
        <p:nvPicPr>
          <p:cNvPr id="43" name="Picture 42">
            <a:extLst>
              <a:ext uri="{FF2B5EF4-FFF2-40B4-BE49-F238E27FC236}">
                <a16:creationId xmlns:a16="http://schemas.microsoft.com/office/drawing/2014/main" id="{B9A7F685-70FD-4D65-8B9A-87C30B370559}"/>
              </a:ext>
            </a:extLst>
          </p:cNvPr>
          <p:cNvPicPr>
            <a:picLocks noChangeAspect="1"/>
          </p:cNvPicPr>
          <p:nvPr/>
        </p:nvPicPr>
        <p:blipFill>
          <a:blip r:embed="rId13"/>
          <a:stretch>
            <a:fillRect/>
          </a:stretch>
        </p:blipFill>
        <p:spPr>
          <a:xfrm>
            <a:off x="7380758" y="4074680"/>
            <a:ext cx="375007" cy="50748"/>
          </a:xfrm>
          <a:prstGeom prst="rect">
            <a:avLst/>
          </a:prstGeom>
        </p:spPr>
      </p:pic>
      <p:sp>
        <p:nvSpPr>
          <p:cNvPr id="49" name="Rectangle: Rounded Corners 48">
            <a:extLst>
              <a:ext uri="{FF2B5EF4-FFF2-40B4-BE49-F238E27FC236}">
                <a16:creationId xmlns:a16="http://schemas.microsoft.com/office/drawing/2014/main" id="{55C06327-B0AE-4195-BCEE-8F0A0258E315}"/>
              </a:ext>
            </a:extLst>
          </p:cNvPr>
          <p:cNvSpPr/>
          <p:nvPr/>
        </p:nvSpPr>
        <p:spPr>
          <a:xfrm>
            <a:off x="8011883" y="1920874"/>
            <a:ext cx="2044686" cy="4657725"/>
          </a:xfrm>
          <a:prstGeom prst="roundRect">
            <a:avLst/>
          </a:prstGeom>
          <a:solidFill>
            <a:schemeClr val="bg2">
              <a:lumMod val="95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pic>
        <p:nvPicPr>
          <p:cNvPr id="60" name="Picture 59">
            <a:extLst>
              <a:ext uri="{FF2B5EF4-FFF2-40B4-BE49-F238E27FC236}">
                <a16:creationId xmlns:a16="http://schemas.microsoft.com/office/drawing/2014/main" id="{C57C6DE7-4B8B-43D9-813F-3779A33931F6}"/>
              </a:ext>
            </a:extLst>
          </p:cNvPr>
          <p:cNvPicPr>
            <a:picLocks noChangeAspect="1"/>
          </p:cNvPicPr>
          <p:nvPr/>
        </p:nvPicPr>
        <p:blipFill>
          <a:blip r:embed="rId13"/>
          <a:stretch>
            <a:fillRect/>
          </a:stretch>
        </p:blipFill>
        <p:spPr>
          <a:xfrm>
            <a:off x="10230876" y="4049306"/>
            <a:ext cx="375007" cy="50748"/>
          </a:xfrm>
          <a:prstGeom prst="rect">
            <a:avLst/>
          </a:prstGeom>
        </p:spPr>
      </p:pic>
      <p:pic>
        <p:nvPicPr>
          <p:cNvPr id="68" name="Picture 67">
            <a:extLst>
              <a:ext uri="{FF2B5EF4-FFF2-40B4-BE49-F238E27FC236}">
                <a16:creationId xmlns:a16="http://schemas.microsoft.com/office/drawing/2014/main" id="{AC55991D-5A55-49B7-B5C4-DD8B4FAAA28F}"/>
              </a:ext>
            </a:extLst>
          </p:cNvPr>
          <p:cNvPicPr>
            <a:picLocks noChangeAspect="1"/>
          </p:cNvPicPr>
          <p:nvPr/>
        </p:nvPicPr>
        <p:blipFill>
          <a:blip r:embed="rId13"/>
          <a:stretch>
            <a:fillRect/>
          </a:stretch>
        </p:blipFill>
        <p:spPr>
          <a:xfrm>
            <a:off x="10230877" y="4204602"/>
            <a:ext cx="375007" cy="50748"/>
          </a:xfrm>
          <a:prstGeom prst="rect">
            <a:avLst/>
          </a:prstGeom>
        </p:spPr>
      </p:pic>
      <p:pic>
        <p:nvPicPr>
          <p:cNvPr id="75" name="Picture 74">
            <a:extLst>
              <a:ext uri="{FF2B5EF4-FFF2-40B4-BE49-F238E27FC236}">
                <a16:creationId xmlns:a16="http://schemas.microsoft.com/office/drawing/2014/main" id="{E4B87A1D-EEB6-4CDF-903F-32BD350D038A}"/>
              </a:ext>
            </a:extLst>
          </p:cNvPr>
          <p:cNvPicPr>
            <a:picLocks noChangeAspect="1"/>
          </p:cNvPicPr>
          <p:nvPr/>
        </p:nvPicPr>
        <p:blipFill>
          <a:blip r:embed="rId14"/>
          <a:stretch>
            <a:fillRect/>
          </a:stretch>
        </p:blipFill>
        <p:spPr>
          <a:xfrm>
            <a:off x="4958731" y="3820856"/>
            <a:ext cx="477748" cy="477748"/>
          </a:xfrm>
          <a:prstGeom prst="rect">
            <a:avLst/>
          </a:prstGeom>
        </p:spPr>
      </p:pic>
      <p:pic>
        <p:nvPicPr>
          <p:cNvPr id="76" name="Picture 75">
            <a:extLst>
              <a:ext uri="{FF2B5EF4-FFF2-40B4-BE49-F238E27FC236}">
                <a16:creationId xmlns:a16="http://schemas.microsoft.com/office/drawing/2014/main" id="{442A8D70-800B-4DC2-BA26-59E4A8FE6774}"/>
              </a:ext>
            </a:extLst>
          </p:cNvPr>
          <p:cNvPicPr>
            <a:picLocks noChangeAspect="1"/>
          </p:cNvPicPr>
          <p:nvPr/>
        </p:nvPicPr>
        <p:blipFill>
          <a:blip r:embed="rId3"/>
          <a:stretch>
            <a:fillRect/>
          </a:stretch>
        </p:blipFill>
        <p:spPr>
          <a:xfrm>
            <a:off x="4950297" y="4745218"/>
            <a:ext cx="583978" cy="583978"/>
          </a:xfrm>
          <a:prstGeom prst="rect">
            <a:avLst/>
          </a:prstGeom>
        </p:spPr>
      </p:pic>
      <p:pic>
        <p:nvPicPr>
          <p:cNvPr id="77" name="Picture 76">
            <a:extLst>
              <a:ext uri="{FF2B5EF4-FFF2-40B4-BE49-F238E27FC236}">
                <a16:creationId xmlns:a16="http://schemas.microsoft.com/office/drawing/2014/main" id="{01F7BFC6-47CF-492F-BC7D-51AA50437A8E}"/>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5017675" y="5760908"/>
            <a:ext cx="567101" cy="558171"/>
          </a:xfrm>
          <a:prstGeom prst="rect">
            <a:avLst/>
          </a:prstGeom>
          <a:solidFill>
            <a:schemeClr val="bg1"/>
          </a:solidFill>
        </p:spPr>
      </p:pic>
      <p:sp>
        <p:nvSpPr>
          <p:cNvPr id="78" name="Inhaltsplatzhalter 4">
            <a:extLst>
              <a:ext uri="{FF2B5EF4-FFF2-40B4-BE49-F238E27FC236}">
                <a16:creationId xmlns:a16="http://schemas.microsoft.com/office/drawing/2014/main" id="{874DE5C7-3933-47B7-AC29-A570C76DEC9A}"/>
              </a:ext>
            </a:extLst>
          </p:cNvPr>
          <p:cNvSpPr txBox="1">
            <a:spLocks/>
          </p:cNvSpPr>
          <p:nvPr/>
        </p:nvSpPr>
        <p:spPr>
          <a:xfrm>
            <a:off x="5534275" y="3013073"/>
            <a:ext cx="987278" cy="213648"/>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30000"/>
              </a:lnSpc>
              <a:spcBef>
                <a:spcPts val="1200"/>
              </a:spcBef>
              <a:spcAft>
                <a:spcPts val="1200"/>
              </a:spcAft>
              <a:buClrTx/>
              <a:buSzTx/>
              <a:buFont typeface="Wingdings" panose="05000000000000000000" pitchFamily="2" charset="2"/>
              <a:buNone/>
              <a:tabLst/>
              <a:defRPr/>
            </a:pPr>
            <a:r>
              <a:rPr lang="en-US" sz="1200" b="1">
                <a:solidFill>
                  <a:schemeClr val="tx2"/>
                </a:solidFill>
                <a:latin typeface="Century Gothic" panose="020F0302020204030204"/>
              </a:rPr>
              <a:t>Time savings</a:t>
            </a:r>
          </a:p>
        </p:txBody>
      </p:sp>
      <p:sp>
        <p:nvSpPr>
          <p:cNvPr id="79" name="Inhaltsplatzhalter 4">
            <a:extLst>
              <a:ext uri="{FF2B5EF4-FFF2-40B4-BE49-F238E27FC236}">
                <a16:creationId xmlns:a16="http://schemas.microsoft.com/office/drawing/2014/main" id="{C812FF3A-45C0-4DEC-9D8E-9EFD9D2490D7}"/>
              </a:ext>
            </a:extLst>
          </p:cNvPr>
          <p:cNvSpPr txBox="1">
            <a:spLocks/>
          </p:cNvSpPr>
          <p:nvPr/>
        </p:nvSpPr>
        <p:spPr>
          <a:xfrm>
            <a:off x="5568022" y="3801636"/>
            <a:ext cx="987278" cy="45371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30000"/>
              </a:lnSpc>
              <a:spcBef>
                <a:spcPts val="1200"/>
              </a:spcBef>
              <a:spcAft>
                <a:spcPts val="1200"/>
              </a:spcAft>
              <a:buClrTx/>
              <a:buSzTx/>
              <a:buFont typeface="Wingdings" panose="05000000000000000000" pitchFamily="2" charset="2"/>
              <a:buNone/>
              <a:tabLst/>
              <a:defRPr/>
            </a:pPr>
            <a:r>
              <a:rPr lang="en-US" sz="1200" b="1">
                <a:solidFill>
                  <a:schemeClr val="tx2"/>
                </a:solidFill>
                <a:latin typeface="Century Gothic" panose="020F0302020204030204"/>
              </a:rPr>
              <a:t>Income generation </a:t>
            </a:r>
          </a:p>
        </p:txBody>
      </p:sp>
      <p:sp>
        <p:nvSpPr>
          <p:cNvPr id="80" name="Inhaltsplatzhalter 4">
            <a:extLst>
              <a:ext uri="{FF2B5EF4-FFF2-40B4-BE49-F238E27FC236}">
                <a16:creationId xmlns:a16="http://schemas.microsoft.com/office/drawing/2014/main" id="{AF679576-D7D8-411F-AB6E-36D7CFA90900}"/>
              </a:ext>
            </a:extLst>
          </p:cNvPr>
          <p:cNvSpPr txBox="1">
            <a:spLocks/>
          </p:cNvSpPr>
          <p:nvPr/>
        </p:nvSpPr>
        <p:spPr>
          <a:xfrm>
            <a:off x="5546801" y="4806783"/>
            <a:ext cx="987278" cy="45371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30000"/>
              </a:lnSpc>
              <a:spcBef>
                <a:spcPts val="1200"/>
              </a:spcBef>
              <a:spcAft>
                <a:spcPts val="1200"/>
              </a:spcAft>
              <a:buClrTx/>
              <a:buSzTx/>
              <a:buFont typeface="Wingdings" panose="05000000000000000000" pitchFamily="2" charset="2"/>
              <a:buNone/>
              <a:tabLst/>
              <a:defRPr/>
            </a:pPr>
            <a:r>
              <a:rPr lang="en-US" sz="1200" b="1">
                <a:solidFill>
                  <a:schemeClr val="tx2"/>
                </a:solidFill>
                <a:latin typeface="Century Gothic" panose="020F0302020204030204"/>
              </a:rPr>
              <a:t>Cost avoidance</a:t>
            </a:r>
          </a:p>
        </p:txBody>
      </p:sp>
      <p:sp>
        <p:nvSpPr>
          <p:cNvPr id="81" name="Inhaltsplatzhalter 4">
            <a:extLst>
              <a:ext uri="{FF2B5EF4-FFF2-40B4-BE49-F238E27FC236}">
                <a16:creationId xmlns:a16="http://schemas.microsoft.com/office/drawing/2014/main" id="{74AB7CBB-9D52-4443-94B1-A1B9718564B8}"/>
              </a:ext>
            </a:extLst>
          </p:cNvPr>
          <p:cNvSpPr txBox="1">
            <a:spLocks/>
          </p:cNvSpPr>
          <p:nvPr/>
        </p:nvSpPr>
        <p:spPr>
          <a:xfrm>
            <a:off x="5489068" y="5790218"/>
            <a:ext cx="1213864" cy="45371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30000"/>
              </a:lnSpc>
              <a:spcBef>
                <a:spcPts val="1200"/>
              </a:spcBef>
              <a:spcAft>
                <a:spcPts val="1200"/>
              </a:spcAft>
              <a:buClrTx/>
              <a:buSzTx/>
              <a:buFont typeface="Wingdings" panose="05000000000000000000" pitchFamily="2" charset="2"/>
              <a:buNone/>
              <a:tabLst/>
              <a:defRPr/>
            </a:pPr>
            <a:r>
              <a:rPr lang="en-US" sz="1200" b="1">
                <a:solidFill>
                  <a:schemeClr val="tx2"/>
                </a:solidFill>
                <a:latin typeface="Century Gothic" panose="020F0302020204030204"/>
              </a:rPr>
              <a:t>Cashable savings: waste</a:t>
            </a:r>
          </a:p>
        </p:txBody>
      </p:sp>
      <p:sp>
        <p:nvSpPr>
          <p:cNvPr id="82" name="Rectangle 81">
            <a:extLst>
              <a:ext uri="{FF2B5EF4-FFF2-40B4-BE49-F238E27FC236}">
                <a16:creationId xmlns:a16="http://schemas.microsoft.com/office/drawing/2014/main" id="{E8ABDA58-6D90-46E4-9C85-BDCF0EBE7363}"/>
              </a:ext>
            </a:extLst>
          </p:cNvPr>
          <p:cNvSpPr/>
          <p:nvPr/>
        </p:nvSpPr>
        <p:spPr>
          <a:xfrm>
            <a:off x="7857075" y="2107498"/>
            <a:ext cx="2430461" cy="369332"/>
          </a:xfrm>
          <a:prstGeom prst="rect">
            <a:avLst/>
          </a:prstGeom>
        </p:spPr>
        <p:txBody>
          <a:bodyPr wrap="square">
            <a:spAutoFit/>
          </a:bodyPr>
          <a:lstStyle/>
          <a:p>
            <a:pPr lvl="0" algn="ctr"/>
            <a:r>
              <a:rPr lang="en-GB" b="1">
                <a:solidFill>
                  <a:schemeClr val="tx2"/>
                </a:solidFill>
              </a:rPr>
              <a:t>Running costs</a:t>
            </a:r>
          </a:p>
        </p:txBody>
      </p:sp>
      <p:sp>
        <p:nvSpPr>
          <p:cNvPr id="83" name="Rounded Rectangle 100">
            <a:extLst>
              <a:ext uri="{FF2B5EF4-FFF2-40B4-BE49-F238E27FC236}">
                <a16:creationId xmlns:a16="http://schemas.microsoft.com/office/drawing/2014/main" id="{56C03F87-F9C1-4DD3-8E14-7F3C28DB7927}"/>
              </a:ext>
            </a:extLst>
          </p:cNvPr>
          <p:cNvSpPr/>
          <p:nvPr/>
        </p:nvSpPr>
        <p:spPr>
          <a:xfrm>
            <a:off x="8199382" y="2714535"/>
            <a:ext cx="1615243" cy="1106321"/>
          </a:xfrm>
          <a:prstGeom prst="roundRect">
            <a:avLst/>
          </a:prstGeom>
          <a:solidFill>
            <a:schemeClr val="bg1"/>
          </a:solidFill>
          <a:ln w="1270" cap="flat" cmpd="sng">
            <a:solidFill>
              <a:schemeClr val="tx2">
                <a:alpha val="0"/>
              </a:schemeClr>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84" name="Rounded Rectangle 100">
            <a:extLst>
              <a:ext uri="{FF2B5EF4-FFF2-40B4-BE49-F238E27FC236}">
                <a16:creationId xmlns:a16="http://schemas.microsoft.com/office/drawing/2014/main" id="{D9CD8503-8D46-4DFD-9D7B-9D38BBBC948E}"/>
              </a:ext>
            </a:extLst>
          </p:cNvPr>
          <p:cNvSpPr/>
          <p:nvPr/>
        </p:nvSpPr>
        <p:spPr>
          <a:xfrm>
            <a:off x="8199382" y="3969435"/>
            <a:ext cx="1615242" cy="1059304"/>
          </a:xfrm>
          <a:prstGeom prst="roundRect">
            <a:avLst/>
          </a:prstGeom>
          <a:solidFill>
            <a:schemeClr val="bg1"/>
          </a:solidFill>
          <a:ln w="1270" cap="flat" cmpd="sng">
            <a:solidFill>
              <a:schemeClr val="tx2">
                <a:alpha val="0"/>
              </a:schemeClr>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85" name="Rounded Rectangle 100">
            <a:extLst>
              <a:ext uri="{FF2B5EF4-FFF2-40B4-BE49-F238E27FC236}">
                <a16:creationId xmlns:a16="http://schemas.microsoft.com/office/drawing/2014/main" id="{49370CE4-BE90-49CC-807B-EF639400DFCB}"/>
              </a:ext>
            </a:extLst>
          </p:cNvPr>
          <p:cNvSpPr/>
          <p:nvPr/>
        </p:nvSpPr>
        <p:spPr>
          <a:xfrm>
            <a:off x="8199382" y="5188213"/>
            <a:ext cx="1615242" cy="1255810"/>
          </a:xfrm>
          <a:prstGeom prst="roundRect">
            <a:avLst/>
          </a:prstGeom>
          <a:solidFill>
            <a:schemeClr val="bg1"/>
          </a:solidFill>
          <a:ln w="1270" cap="flat" cmpd="sng">
            <a:solidFill>
              <a:schemeClr val="tx2">
                <a:alpha val="0"/>
              </a:schemeClr>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pic>
        <p:nvPicPr>
          <p:cNvPr id="87" name="Picture 86">
            <a:extLst>
              <a:ext uri="{FF2B5EF4-FFF2-40B4-BE49-F238E27FC236}">
                <a16:creationId xmlns:a16="http://schemas.microsoft.com/office/drawing/2014/main" id="{05CC9BE2-A27D-4546-A7EA-C3C66780C5E7}"/>
              </a:ext>
            </a:extLst>
          </p:cNvPr>
          <p:cNvPicPr>
            <a:picLocks noChangeAspect="1"/>
          </p:cNvPicPr>
          <p:nvPr/>
        </p:nvPicPr>
        <p:blipFill>
          <a:blip r:embed="rId16"/>
          <a:stretch>
            <a:fillRect/>
          </a:stretch>
        </p:blipFill>
        <p:spPr>
          <a:xfrm>
            <a:off x="8170483" y="3017329"/>
            <a:ext cx="601113" cy="601113"/>
          </a:xfrm>
          <a:prstGeom prst="rect">
            <a:avLst/>
          </a:prstGeom>
        </p:spPr>
      </p:pic>
      <p:sp>
        <p:nvSpPr>
          <p:cNvPr id="88" name="Inhaltsplatzhalter 4">
            <a:extLst>
              <a:ext uri="{FF2B5EF4-FFF2-40B4-BE49-F238E27FC236}">
                <a16:creationId xmlns:a16="http://schemas.microsoft.com/office/drawing/2014/main" id="{4AD47AE5-A994-43FC-8C13-60B5F219EDEC}"/>
              </a:ext>
            </a:extLst>
          </p:cNvPr>
          <p:cNvSpPr txBox="1">
            <a:spLocks/>
          </p:cNvSpPr>
          <p:nvPr/>
        </p:nvSpPr>
        <p:spPr>
          <a:xfrm>
            <a:off x="8645348" y="2815211"/>
            <a:ext cx="915888" cy="933845"/>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127" rtl="0" eaLnBrk="1" fontAlgn="auto" latinLnBrk="0" hangingPunct="1">
              <a:lnSpc>
                <a:spcPct val="130000"/>
              </a:lnSpc>
              <a:spcBef>
                <a:spcPts val="1200"/>
              </a:spcBef>
              <a:spcAft>
                <a:spcPts val="1200"/>
              </a:spcAft>
              <a:buClrTx/>
              <a:buSzTx/>
              <a:buFont typeface="Wingdings" panose="05000000000000000000" pitchFamily="2" charset="2"/>
              <a:buNone/>
              <a:tabLst/>
              <a:defRPr/>
            </a:pPr>
            <a:r>
              <a:rPr lang="en-US" sz="1200" b="1">
                <a:solidFill>
                  <a:schemeClr val="tx2"/>
                </a:solidFill>
                <a:latin typeface="Century Gothic" panose="020F0302020204030204"/>
              </a:rPr>
              <a:t>License costs for RPA software</a:t>
            </a:r>
          </a:p>
        </p:txBody>
      </p:sp>
      <p:sp>
        <p:nvSpPr>
          <p:cNvPr id="3" name="TextBox 2">
            <a:extLst>
              <a:ext uri="{FF2B5EF4-FFF2-40B4-BE49-F238E27FC236}">
                <a16:creationId xmlns:a16="http://schemas.microsoft.com/office/drawing/2014/main" id="{C969E8F6-4E9F-4C76-BFC4-654F383066DD}"/>
              </a:ext>
            </a:extLst>
          </p:cNvPr>
          <p:cNvSpPr txBox="1"/>
          <p:nvPr/>
        </p:nvSpPr>
        <p:spPr>
          <a:xfrm>
            <a:off x="8643008" y="4019883"/>
            <a:ext cx="1091695" cy="1015663"/>
          </a:xfrm>
          <a:prstGeom prst="rect">
            <a:avLst/>
          </a:prstGeom>
          <a:noFill/>
        </p:spPr>
        <p:txBody>
          <a:bodyPr wrap="square" rtlCol="0">
            <a:spAutoFit/>
          </a:bodyPr>
          <a:lstStyle/>
          <a:p>
            <a:r>
              <a:rPr lang="en-GB" sz="1200" b="1"/>
              <a:t>Daily cost/ system available hours = cost per hour</a:t>
            </a:r>
          </a:p>
        </p:txBody>
      </p:sp>
      <p:pic>
        <p:nvPicPr>
          <p:cNvPr id="89" name="Picture 88">
            <a:extLst>
              <a:ext uri="{FF2B5EF4-FFF2-40B4-BE49-F238E27FC236}">
                <a16:creationId xmlns:a16="http://schemas.microsoft.com/office/drawing/2014/main" id="{6D32844F-EDE8-4902-BFD3-9ECC4FB81247}"/>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8194279" y="4204602"/>
            <a:ext cx="511723" cy="511723"/>
          </a:xfrm>
          <a:prstGeom prst="rect">
            <a:avLst/>
          </a:prstGeom>
          <a:solidFill>
            <a:schemeClr val="bg1"/>
          </a:solidFill>
        </p:spPr>
      </p:pic>
      <p:sp>
        <p:nvSpPr>
          <p:cNvPr id="90" name="Rectangle: Rounded Corners 89">
            <a:extLst>
              <a:ext uri="{FF2B5EF4-FFF2-40B4-BE49-F238E27FC236}">
                <a16:creationId xmlns:a16="http://schemas.microsoft.com/office/drawing/2014/main" id="{EF6460D1-521A-40D8-BB86-88D1D77CC71A}"/>
              </a:ext>
            </a:extLst>
          </p:cNvPr>
          <p:cNvSpPr/>
          <p:nvPr/>
        </p:nvSpPr>
        <p:spPr>
          <a:xfrm>
            <a:off x="10801117" y="3041976"/>
            <a:ext cx="1249811" cy="2071333"/>
          </a:xfrm>
          <a:prstGeom prst="roundRect">
            <a:avLst/>
          </a:prstGeom>
          <a:solidFill>
            <a:schemeClr val="accent3">
              <a:lumMod val="20000"/>
              <a:lumOff val="80000"/>
            </a:schemeClr>
          </a:solidFill>
          <a:ln w="12700" cap="flat" cmpd="sng">
            <a:solidFill>
              <a:schemeClr val="accent3"/>
            </a:solid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sp>
        <p:nvSpPr>
          <p:cNvPr id="91" name="TextBox 90">
            <a:extLst>
              <a:ext uri="{FF2B5EF4-FFF2-40B4-BE49-F238E27FC236}">
                <a16:creationId xmlns:a16="http://schemas.microsoft.com/office/drawing/2014/main" id="{7BF64C4B-059A-4DB3-9774-7B7610C828ED}"/>
              </a:ext>
            </a:extLst>
          </p:cNvPr>
          <p:cNvSpPr txBox="1"/>
          <p:nvPr/>
        </p:nvSpPr>
        <p:spPr>
          <a:xfrm>
            <a:off x="10666806" y="4125428"/>
            <a:ext cx="1559093" cy="789960"/>
          </a:xfrm>
          <a:prstGeom prst="rect">
            <a:avLst/>
          </a:prstGeom>
          <a:noFill/>
        </p:spPr>
        <p:txBody>
          <a:bodyPr wrap="square" rtlCol="0">
            <a:spAutoFit/>
          </a:bodyPr>
          <a:lstStyle/>
          <a:p>
            <a:pPr algn="ctr">
              <a:spcBef>
                <a:spcPts val="200"/>
              </a:spcBef>
              <a:spcAft>
                <a:spcPts val="200"/>
              </a:spcAft>
            </a:pPr>
            <a:r>
              <a:rPr lang="en-GB" sz="1600" b="1">
                <a:latin typeface="+mj-lt"/>
              </a:rPr>
              <a:t>Business Case</a:t>
            </a:r>
          </a:p>
          <a:p>
            <a:pPr>
              <a:spcBef>
                <a:spcPts val="200"/>
              </a:spcBef>
              <a:spcAft>
                <a:spcPts val="200"/>
              </a:spcAft>
            </a:pPr>
            <a:endParaRPr kumimoji="0" lang="en-GB" sz="1000" b="0" i="0" u="none" strike="noStrike" kern="1200" cap="none" spc="0" normalizeH="0" baseline="0" noProof="0">
              <a:ln>
                <a:noFill/>
              </a:ln>
              <a:solidFill>
                <a:srgbClr val="FFFFFF"/>
              </a:solidFill>
              <a:effectLst/>
              <a:uLnTx/>
              <a:uFillTx/>
              <a:latin typeface="Century Gothic" panose="020B0502020202020204" pitchFamily="34" charset="0"/>
              <a:ea typeface="Meiryo" panose="020B0604030504040204" pitchFamily="34" charset="-128"/>
              <a:cs typeface="Arial" panose="020B0604020202020204" pitchFamily="34" charset="0"/>
            </a:endParaRPr>
          </a:p>
        </p:txBody>
      </p:sp>
      <p:pic>
        <p:nvPicPr>
          <p:cNvPr id="92" name="Picture 91">
            <a:extLst>
              <a:ext uri="{FF2B5EF4-FFF2-40B4-BE49-F238E27FC236}">
                <a16:creationId xmlns:a16="http://schemas.microsoft.com/office/drawing/2014/main" id="{A5EB8049-F1A1-4C22-B96C-79576549E78C}"/>
              </a:ext>
            </a:extLst>
          </p:cNvPr>
          <p:cNvPicPr>
            <a:picLocks noChangeAspect="1"/>
          </p:cNvPicPr>
          <p:nvPr/>
        </p:nvPicPr>
        <p:blipFill>
          <a:blip r:embed="rId17"/>
          <a:stretch>
            <a:fillRect/>
          </a:stretch>
        </p:blipFill>
        <p:spPr>
          <a:xfrm>
            <a:off x="11127743" y="3403940"/>
            <a:ext cx="704135" cy="704135"/>
          </a:xfrm>
          <a:prstGeom prst="rect">
            <a:avLst/>
          </a:prstGeom>
        </p:spPr>
      </p:pic>
      <p:sp>
        <p:nvSpPr>
          <p:cNvPr id="5" name="TextBox 4">
            <a:extLst>
              <a:ext uri="{FF2B5EF4-FFF2-40B4-BE49-F238E27FC236}">
                <a16:creationId xmlns:a16="http://schemas.microsoft.com/office/drawing/2014/main" id="{224D678D-70C8-4580-9B7A-429449603AAE}"/>
              </a:ext>
            </a:extLst>
          </p:cNvPr>
          <p:cNvSpPr txBox="1"/>
          <p:nvPr/>
        </p:nvSpPr>
        <p:spPr>
          <a:xfrm>
            <a:off x="8643008" y="5285937"/>
            <a:ext cx="1276503" cy="1292662"/>
          </a:xfrm>
          <a:prstGeom prst="rect">
            <a:avLst/>
          </a:prstGeom>
          <a:noFill/>
        </p:spPr>
        <p:txBody>
          <a:bodyPr wrap="square" rtlCol="0">
            <a:spAutoFit/>
          </a:bodyPr>
          <a:lstStyle/>
          <a:p>
            <a:r>
              <a:rPr lang="en-GB" sz="1200" b="1"/>
              <a:t>Estimated hours of processing* cost per hour = running cost</a:t>
            </a:r>
          </a:p>
          <a:p>
            <a:endParaRPr lang="en-GB"/>
          </a:p>
        </p:txBody>
      </p:sp>
      <p:pic>
        <p:nvPicPr>
          <p:cNvPr id="93" name="Picture 92">
            <a:extLst>
              <a:ext uri="{FF2B5EF4-FFF2-40B4-BE49-F238E27FC236}">
                <a16:creationId xmlns:a16="http://schemas.microsoft.com/office/drawing/2014/main" id="{9E69432D-5030-46C9-94E9-2255AFD02CC0}"/>
              </a:ext>
            </a:extLst>
          </p:cNvPr>
          <p:cNvPicPr>
            <a:picLocks noChangeAspect="1"/>
          </p:cNvPicPr>
          <p:nvPr/>
        </p:nvPicPr>
        <p:blipFill>
          <a:blip r:embed="rId14"/>
          <a:stretch>
            <a:fillRect/>
          </a:stretch>
        </p:blipFill>
        <p:spPr>
          <a:xfrm>
            <a:off x="8212308" y="5577244"/>
            <a:ext cx="477748" cy="477748"/>
          </a:xfrm>
          <a:prstGeom prst="rect">
            <a:avLst/>
          </a:prstGeom>
        </p:spPr>
      </p:pic>
    </p:spTree>
    <p:extLst>
      <p:ext uri="{BB962C8B-B14F-4D97-AF65-F5344CB8AC3E}">
        <p14:creationId xmlns:p14="http://schemas.microsoft.com/office/powerpoint/2010/main" val="3348556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8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7" grpId="0" animBg="1"/>
      <p:bldP spid="50" grpId="0" animBg="1"/>
      <p:bldP spid="46" grpId="0"/>
      <p:bldP spid="51" grpId="0" animBg="1"/>
      <p:bldP spid="52" grpId="0" animBg="1"/>
      <p:bldP spid="53" grpId="0" animBg="1"/>
      <p:bldP spid="54" grpId="0" animBg="1"/>
      <p:bldP spid="56" grpId="0"/>
      <p:bldP spid="62" grpId="0"/>
      <p:bldP spid="64" grpId="0"/>
      <p:bldP spid="65" grpId="0"/>
      <p:bldP spid="69" grpId="0"/>
      <p:bldP spid="71" grpId="0"/>
      <p:bldP spid="37" grpId="0" animBg="1"/>
      <p:bldP spid="38" grpId="0" animBg="1"/>
      <p:bldP spid="39" grpId="0" animBg="1"/>
      <p:bldP spid="40" grpId="0" animBg="1"/>
      <p:bldP spid="78" grpId="0"/>
      <p:bldP spid="79" grpId="0"/>
      <p:bldP spid="80" grpId="0"/>
      <p:bldP spid="81" grpId="0"/>
      <p:bldP spid="83" grpId="0" animBg="1"/>
      <p:bldP spid="84" grpId="0" animBg="1"/>
      <p:bldP spid="85" grpId="0" animBg="1"/>
      <p:bldP spid="88"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5BA8036A-C142-4B68-9A73-2A9636AB0CB7}"/>
              </a:ext>
            </a:extLst>
          </p:cNvPr>
          <p:cNvSpPr/>
          <p:nvPr/>
        </p:nvSpPr>
        <p:spPr>
          <a:xfrm>
            <a:off x="0" y="2952350"/>
            <a:ext cx="12192000" cy="3281395"/>
          </a:xfrm>
          <a:prstGeom prst="rect">
            <a:avLst/>
          </a:prstGeom>
          <a:solidFill>
            <a:schemeClr val="bg1">
              <a:lumMod val="95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Tx/>
              <a:buNone/>
              <a:tabLst/>
              <a:defRPr/>
            </a:pPr>
            <a:endParaRPr kumimoji="0" lang="en-GB" sz="1600" b="1" i="1" u="none" strike="noStrike" kern="1200" cap="none" spc="0" normalizeH="0" baseline="0" noProof="0">
              <a:ln>
                <a:solidFill>
                  <a:sysClr val="windowText" lastClr="000000"/>
                </a:solidFill>
              </a:ln>
              <a:solidFill>
                <a:srgbClr val="FE5D5E"/>
              </a:solidFill>
              <a:effectLst/>
              <a:uLnTx/>
              <a:uFillTx/>
              <a:latin typeface="Century Gothic" panose="020F0302020204030204"/>
              <a:ea typeface="Century Gothic"/>
              <a:cs typeface="Century Gothic"/>
              <a:sym typeface="Century Gothic"/>
            </a:endParaRPr>
          </a:p>
        </p:txBody>
      </p:sp>
      <p:sp>
        <p:nvSpPr>
          <p:cNvPr id="86" name="TextBox 85">
            <a:extLst>
              <a:ext uri="{FF2B5EF4-FFF2-40B4-BE49-F238E27FC236}">
                <a16:creationId xmlns:a16="http://schemas.microsoft.com/office/drawing/2014/main" id="{DE087588-8ED0-4685-B234-282D19341C69}"/>
              </a:ext>
            </a:extLst>
          </p:cNvPr>
          <p:cNvSpPr txBox="1"/>
          <p:nvPr/>
        </p:nvSpPr>
        <p:spPr>
          <a:xfrm>
            <a:off x="527901" y="3121269"/>
            <a:ext cx="3600000" cy="2930739"/>
          </a:xfrm>
          <a:prstGeom prst="roundRect">
            <a:avLst/>
          </a:prstGeom>
          <a:solidFill>
            <a:schemeClr val="bg1"/>
          </a:solidFill>
          <a:ln>
            <a:solidFill>
              <a:schemeClr val="accent2"/>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DB860"/>
                </a:solidFill>
                <a:effectLst/>
                <a:uLnTx/>
                <a:uFillTx/>
                <a:latin typeface="Century Gothic" panose="020F0302020204030204"/>
                <a:ea typeface="+mn-ea"/>
                <a:cs typeface="+mn-cs"/>
              </a:rPr>
              <a:t>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srgbClr val="FDB86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
                <a:srgbClr val="FDB860"/>
              </a:buClr>
              <a:buSzTx/>
              <a:buFont typeface="Wingdings" panose="05000000000000000000" pitchFamily="2" charset="2"/>
              <a:buChar char="ü"/>
              <a:tabLst/>
              <a:defRPr/>
            </a:pPr>
            <a:r>
              <a:rPr kumimoji="0" lang="en-GB" sz="1100" b="0" i="0" u="none" strike="noStrike" kern="1200" cap="none" spc="0" normalizeH="0" baseline="0" noProof="0" dirty="0">
                <a:ln>
                  <a:noFill/>
                </a:ln>
                <a:solidFill>
                  <a:srgbClr val="000000"/>
                </a:solidFill>
                <a:effectLst/>
                <a:uLnTx/>
                <a:uFillTx/>
                <a:latin typeface="Century Gothic" panose="020F0302020204030204"/>
                <a:ea typeface="+mn-ea"/>
                <a:cs typeface="+mn-cs"/>
              </a:rPr>
              <a:t>NHSBSA pensions team manage largest pension scheme in Europe supporting all NHS staff.</a:t>
            </a:r>
          </a:p>
          <a:p>
            <a:pPr marL="285750" marR="0" lvl="0" indent="-285750" algn="l" defTabSz="914400" rtl="0" eaLnBrk="1" fontAlgn="auto" latinLnBrk="0" hangingPunct="1">
              <a:lnSpc>
                <a:spcPct val="100000"/>
              </a:lnSpc>
              <a:spcBef>
                <a:spcPts val="0"/>
              </a:spcBef>
              <a:spcAft>
                <a:spcPts val="0"/>
              </a:spcAft>
              <a:buClr>
                <a:srgbClr val="FDB860"/>
              </a:buClr>
              <a:buSzTx/>
              <a:buFont typeface="Wingdings" panose="05000000000000000000" pitchFamily="2" charset="2"/>
              <a:buChar char="ü"/>
              <a:tabLst/>
              <a:defRPr/>
            </a:pPr>
            <a:r>
              <a:rPr kumimoji="0" lang="en-GB" sz="1100" b="0" i="0" u="none" strike="noStrike" kern="1200" cap="none" spc="0" normalizeH="0" baseline="0" noProof="0" dirty="0">
                <a:ln>
                  <a:noFill/>
                </a:ln>
                <a:solidFill>
                  <a:srgbClr val="000000"/>
                </a:solidFill>
                <a:effectLst/>
                <a:uLnTx/>
                <a:uFillTx/>
                <a:latin typeface="Century Gothic" panose="020F0302020204030204"/>
                <a:ea typeface="+mn-ea"/>
                <a:cs typeface="+mn-cs"/>
              </a:rPr>
              <a:t>The pensions system generates thousands of error codes relating to calculations, pensions rates, etc. that need to be manually handled by a team of &gt;50 staff</a:t>
            </a:r>
          </a:p>
          <a:p>
            <a:pPr marL="285750" marR="0" lvl="0" indent="-285750" algn="l" defTabSz="914400" rtl="0" eaLnBrk="1" fontAlgn="auto" latinLnBrk="0" hangingPunct="1">
              <a:lnSpc>
                <a:spcPct val="100000"/>
              </a:lnSpc>
              <a:spcBef>
                <a:spcPts val="0"/>
              </a:spcBef>
              <a:spcAft>
                <a:spcPts val="0"/>
              </a:spcAft>
              <a:buClr>
                <a:srgbClr val="FDB860"/>
              </a:buClr>
              <a:buSzTx/>
              <a:buFont typeface="Wingdings" panose="05000000000000000000" pitchFamily="2" charset="2"/>
              <a:buChar char="ü"/>
              <a:tabLst/>
              <a:defRPr/>
            </a:pPr>
            <a:endParaRPr kumimoji="0" lang="en-GB" sz="11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FDB860"/>
              </a:buClr>
              <a:buSzTx/>
              <a:buFont typeface="Wingdings" panose="05000000000000000000" pitchFamily="2" charset="2"/>
              <a:buChar char="ü"/>
              <a:tabLst/>
              <a:defRPr/>
            </a:pPr>
            <a:r>
              <a:rPr kumimoji="0" lang="en-GB" sz="1100" b="0" i="0" u="none" strike="noStrike" kern="1200" cap="none" spc="0" normalizeH="0" baseline="0" noProof="0" dirty="0">
                <a:ln>
                  <a:noFill/>
                </a:ln>
                <a:solidFill>
                  <a:srgbClr val="000000"/>
                </a:solidFill>
                <a:effectLst/>
                <a:uLnTx/>
                <a:uFillTx/>
                <a:latin typeface="Century Gothic" panose="020F0302020204030204"/>
                <a:ea typeface="+mn-ea"/>
                <a:cs typeface="+mn-cs"/>
              </a:rPr>
              <a:t>Requirement to automate the top five errors to avoid future costs and reallocate team members to other tasks</a:t>
            </a:r>
          </a:p>
          <a:p>
            <a:pPr marL="285750" marR="0" lvl="0" indent="-285750" algn="l" defTabSz="914400" rtl="0" eaLnBrk="1" fontAlgn="auto" latinLnBrk="0" hangingPunct="1">
              <a:lnSpc>
                <a:spcPct val="100000"/>
              </a:lnSpc>
              <a:spcBef>
                <a:spcPts val="0"/>
              </a:spcBef>
              <a:spcAft>
                <a:spcPts val="0"/>
              </a:spcAft>
              <a:buClr>
                <a:srgbClr val="8F61FF"/>
              </a:buClr>
              <a:buSzTx/>
              <a:buFont typeface="Wingdings" panose="05000000000000000000" pitchFamily="2" charset="2"/>
              <a:buChar char="ü"/>
              <a:tabLst/>
              <a:defRPr/>
            </a:pPr>
            <a:endParaRPr kumimoji="0" lang="en-GB"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94" name="TextBox 93">
            <a:extLst>
              <a:ext uri="{FF2B5EF4-FFF2-40B4-BE49-F238E27FC236}">
                <a16:creationId xmlns:a16="http://schemas.microsoft.com/office/drawing/2014/main" id="{0EAADDD6-0129-493E-A01F-3CCF67AB4A70}"/>
              </a:ext>
            </a:extLst>
          </p:cNvPr>
          <p:cNvSpPr txBox="1"/>
          <p:nvPr/>
        </p:nvSpPr>
        <p:spPr>
          <a:xfrm>
            <a:off x="4333307" y="3121269"/>
            <a:ext cx="3600000" cy="2930739"/>
          </a:xfrm>
          <a:prstGeom prst="roundRect">
            <a:avLst/>
          </a:prstGeom>
          <a:solidFill>
            <a:schemeClr val="bg1"/>
          </a:solidFill>
          <a:ln>
            <a:solidFill>
              <a:schemeClr val="accent2"/>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DB860"/>
                </a:solidFill>
                <a:effectLst/>
                <a:uLnTx/>
                <a:uFillTx/>
                <a:latin typeface="Century Gothic" panose="020F0302020204030204"/>
                <a:ea typeface="+mn-ea"/>
                <a:cs typeface="+mn-cs"/>
              </a:rPr>
              <a:t>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FDB86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
                <a:srgbClr val="FDB860"/>
              </a:buClr>
              <a:buSzTx/>
              <a:buFont typeface="Wingdings" panose="05000000000000000000" pitchFamily="2" charset="2"/>
              <a:buChar char="ü"/>
              <a:tabLst/>
              <a:defRPr/>
            </a:pPr>
            <a:r>
              <a:rPr kumimoji="0" lang="en-GB" sz="1100" b="0" i="0" u="none" strike="noStrike" kern="1200" cap="none" spc="0" normalizeH="0" baseline="0" noProof="0">
                <a:ln>
                  <a:noFill/>
                </a:ln>
                <a:solidFill>
                  <a:srgbClr val="000000"/>
                </a:solidFill>
                <a:effectLst/>
                <a:uLnTx/>
                <a:uFillTx/>
                <a:latin typeface="Century Gothic" panose="020F0302020204030204"/>
                <a:ea typeface="+mn-ea"/>
                <a:cs typeface="+mn-cs"/>
              </a:rPr>
              <a:t>Working with the NHSBSA pensions team, Agilisys designed and developed several complex automation processes to handle the top five errors</a:t>
            </a:r>
            <a:endParaRPr kumimoji="0" lang="en-GB" sz="1200" b="1" i="0" u="none" strike="noStrike" kern="1200" cap="none" spc="0" normalizeH="0" baseline="0" noProof="0">
              <a:ln>
                <a:noFill/>
              </a:ln>
              <a:solidFill>
                <a:srgbClr val="FDB86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600"/>
              </a:spcBef>
              <a:spcAft>
                <a:spcPts val="600"/>
              </a:spcAft>
              <a:buClr>
                <a:srgbClr val="FDB860"/>
              </a:buClr>
              <a:buSzTx/>
              <a:buFont typeface="Wingdings" panose="05000000000000000000" pitchFamily="2" charset="2"/>
              <a:buChar char="ü"/>
              <a:tabLst/>
              <a:defRPr/>
            </a:pPr>
            <a:r>
              <a:rPr kumimoji="0" lang="en-GB" sz="1100" b="0" i="0" u="none" strike="noStrike" kern="1200" cap="none" spc="0" normalizeH="0" baseline="0" noProof="0">
                <a:ln>
                  <a:noFill/>
                </a:ln>
                <a:solidFill>
                  <a:srgbClr val="000000"/>
                </a:solidFill>
                <a:effectLst/>
                <a:uLnTx/>
                <a:uFillTx/>
                <a:latin typeface="Century Gothic" panose="020F0302020204030204"/>
                <a:ea typeface="+mn-ea"/>
                <a:cs typeface="+mn-cs"/>
              </a:rPr>
              <a:t>Running multiple virtual workers, the processes are managed by a master process calling each process as needed</a:t>
            </a:r>
          </a:p>
          <a:p>
            <a:pPr marL="285750" marR="0" lvl="0" indent="-285750" algn="l" defTabSz="914400" rtl="0" eaLnBrk="1" fontAlgn="auto" latinLnBrk="0" hangingPunct="1">
              <a:lnSpc>
                <a:spcPct val="100000"/>
              </a:lnSpc>
              <a:spcBef>
                <a:spcPts val="600"/>
              </a:spcBef>
              <a:spcAft>
                <a:spcPts val="600"/>
              </a:spcAft>
              <a:buClr>
                <a:srgbClr val="FDB860"/>
              </a:buClr>
              <a:buSzTx/>
              <a:buFont typeface="Wingdings" panose="05000000000000000000" pitchFamily="2" charset="2"/>
              <a:buChar char="ü"/>
              <a:tabLst/>
              <a:defRPr/>
            </a:pPr>
            <a:r>
              <a:rPr kumimoji="0" lang="en-GB" sz="1100" b="0" i="0" u="none" strike="noStrike" kern="1200" cap="none" spc="0" normalizeH="0" baseline="0" noProof="0">
                <a:ln>
                  <a:noFill/>
                </a:ln>
                <a:solidFill>
                  <a:srgbClr val="000000"/>
                </a:solidFill>
                <a:effectLst/>
                <a:uLnTx/>
                <a:uFillTx/>
                <a:latin typeface="Century Gothic" panose="020F0302020204030204"/>
                <a:ea typeface="+mn-ea"/>
                <a:cs typeface="+mn-cs"/>
              </a:rPr>
              <a:t>Runs multiple virtual workers in parallel flexing to service demand, up to 25 VW at a time</a:t>
            </a:r>
          </a:p>
        </p:txBody>
      </p:sp>
      <p:sp>
        <p:nvSpPr>
          <p:cNvPr id="95" name="TextBox 94">
            <a:extLst>
              <a:ext uri="{FF2B5EF4-FFF2-40B4-BE49-F238E27FC236}">
                <a16:creationId xmlns:a16="http://schemas.microsoft.com/office/drawing/2014/main" id="{6281BEEB-8274-4578-98CD-60D31C9A362C}"/>
              </a:ext>
            </a:extLst>
          </p:cNvPr>
          <p:cNvSpPr txBox="1"/>
          <p:nvPr/>
        </p:nvSpPr>
        <p:spPr>
          <a:xfrm>
            <a:off x="8138713" y="3121269"/>
            <a:ext cx="3600000" cy="2930739"/>
          </a:xfrm>
          <a:prstGeom prst="roundRect">
            <a:avLst/>
          </a:prstGeom>
          <a:solidFill>
            <a:schemeClr val="bg1"/>
          </a:solidFill>
          <a:ln>
            <a:solidFill>
              <a:schemeClr val="accent2"/>
            </a:solidFill>
          </a:ln>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DB860"/>
                </a:solidFill>
                <a:effectLst/>
                <a:uLnTx/>
                <a:uFillTx/>
                <a:latin typeface="Century Gothic" panose="020F0302020204030204"/>
                <a:ea typeface="+mn-ea"/>
                <a:cs typeface="+mn-cs"/>
              </a:rPr>
              <a:t>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FDB86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600"/>
              </a:spcAft>
              <a:buClr>
                <a:srgbClr val="FDB860"/>
              </a:buClr>
              <a:buSzTx/>
              <a:buFont typeface="Wingdings" panose="05000000000000000000" pitchFamily="2" charset="2"/>
              <a:buChar char="ü"/>
              <a:tabLst/>
              <a:defRPr/>
            </a:pPr>
            <a:r>
              <a:rPr kumimoji="0" lang="en-GB" sz="1100" b="0" i="0" u="none" strike="noStrike" kern="1200" cap="none" spc="0" normalizeH="0" baseline="0" noProof="0">
                <a:ln>
                  <a:noFill/>
                </a:ln>
                <a:solidFill>
                  <a:srgbClr val="000000"/>
                </a:solidFill>
                <a:effectLst/>
                <a:uLnTx/>
                <a:uFillTx/>
                <a:latin typeface="Century Gothic" panose="020F0302020204030204"/>
                <a:ea typeface="+mn-ea"/>
                <a:cs typeface="+mn-cs"/>
              </a:rPr>
              <a:t>Ability to operate 12x7, managed and scheduled automatically</a:t>
            </a:r>
          </a:p>
          <a:p>
            <a:pPr marL="285750" marR="0" lvl="0" indent="-285750" algn="l" defTabSz="914400" rtl="0" eaLnBrk="1" fontAlgn="auto" latinLnBrk="0" hangingPunct="1">
              <a:lnSpc>
                <a:spcPct val="100000"/>
              </a:lnSpc>
              <a:spcBef>
                <a:spcPts val="0"/>
              </a:spcBef>
              <a:spcAft>
                <a:spcPts val="600"/>
              </a:spcAft>
              <a:buClr>
                <a:srgbClr val="FDB860"/>
              </a:buClr>
              <a:buSzTx/>
              <a:buFont typeface="Wingdings" panose="05000000000000000000" pitchFamily="2" charset="2"/>
              <a:buChar char="ü"/>
              <a:tabLst/>
              <a:defRPr/>
            </a:pPr>
            <a:r>
              <a:rPr kumimoji="0" lang="en-GB" sz="1100" b="0" i="0" u="none" strike="noStrike" kern="1200" cap="none" spc="0" normalizeH="0" baseline="0" noProof="0">
                <a:ln>
                  <a:noFill/>
                </a:ln>
                <a:solidFill>
                  <a:srgbClr val="000000"/>
                </a:solidFill>
                <a:effectLst/>
                <a:uLnTx/>
                <a:uFillTx/>
                <a:latin typeface="Century Gothic" panose="020F0302020204030204"/>
                <a:ea typeface="+mn-ea"/>
                <a:cs typeface="+mn-cs"/>
              </a:rPr>
              <a:t>Processing on up to 25 bots at a time allows NHSBSA to scale capacity to meet demand</a:t>
            </a:r>
          </a:p>
          <a:p>
            <a:pPr marL="285750" marR="0" lvl="0" indent="-285750" algn="l" defTabSz="914400" rtl="0" eaLnBrk="1" fontAlgn="auto" latinLnBrk="0" hangingPunct="1">
              <a:lnSpc>
                <a:spcPct val="100000"/>
              </a:lnSpc>
              <a:spcBef>
                <a:spcPts val="0"/>
              </a:spcBef>
              <a:spcAft>
                <a:spcPts val="600"/>
              </a:spcAft>
              <a:buClr>
                <a:srgbClr val="FDB860"/>
              </a:buClr>
              <a:buSzTx/>
              <a:buFont typeface="Wingdings" panose="05000000000000000000" pitchFamily="2" charset="2"/>
              <a:buChar char="ü"/>
              <a:tabLst/>
              <a:defRPr/>
            </a:pPr>
            <a:r>
              <a:rPr kumimoji="0" lang="en-GB" sz="1100" b="0" i="0" u="none" strike="noStrike" kern="1200" cap="none" spc="0" normalizeH="0" baseline="0" noProof="0">
                <a:ln>
                  <a:noFill/>
                </a:ln>
                <a:solidFill>
                  <a:srgbClr val="000000"/>
                </a:solidFill>
                <a:effectLst/>
                <a:uLnTx/>
                <a:uFillTx/>
                <a:latin typeface="Century Gothic" panose="020F0302020204030204"/>
                <a:ea typeface="+mn-ea"/>
                <a:cs typeface="+mn-cs"/>
              </a:rPr>
              <a:t>In less than 12 months,  NHSBSA saved over 1million minutes/3,500 days of capacity</a:t>
            </a:r>
          </a:p>
          <a:p>
            <a:pPr marL="285750" marR="0" lvl="0" indent="-285750" algn="l" defTabSz="914400" rtl="0" eaLnBrk="1" fontAlgn="auto" latinLnBrk="0" hangingPunct="1">
              <a:lnSpc>
                <a:spcPct val="100000"/>
              </a:lnSpc>
              <a:spcBef>
                <a:spcPts val="0"/>
              </a:spcBef>
              <a:spcAft>
                <a:spcPts val="600"/>
              </a:spcAft>
              <a:buClr>
                <a:srgbClr val="FDB860"/>
              </a:buClr>
              <a:buSzTx/>
              <a:buFont typeface="Wingdings" panose="05000000000000000000" pitchFamily="2" charset="2"/>
              <a:buChar char="ü"/>
              <a:tabLst/>
              <a:defRPr/>
            </a:pPr>
            <a:r>
              <a:rPr kumimoji="0" lang="en-GB" sz="1100" b="0" i="0" u="none" strike="noStrike" kern="1200" cap="none" spc="0" normalizeH="0" baseline="0" noProof="0">
                <a:ln>
                  <a:noFill/>
                </a:ln>
                <a:solidFill>
                  <a:srgbClr val="000000"/>
                </a:solidFill>
                <a:effectLst/>
                <a:uLnTx/>
                <a:uFillTx/>
                <a:latin typeface="Century Gothic" panose="020F0302020204030204"/>
                <a:ea typeface="+mn-ea"/>
                <a:cs typeface="+mn-cs"/>
              </a:rPr>
              <a:t>Provided equivalent of 16 FTE to focus on more complex errors</a:t>
            </a:r>
            <a:endParaRPr kumimoji="0" lang="en-GB" sz="1200" b="0" i="0" u="none" strike="noStrike" kern="1200" cap="none" spc="0" normalizeH="0" baseline="0" noProof="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FDB86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FDB860"/>
              </a:solidFill>
              <a:effectLst/>
              <a:uLnTx/>
              <a:uFillTx/>
              <a:latin typeface="Century Gothic" panose="020F0302020204030204"/>
              <a:ea typeface="+mn-ea"/>
              <a:cs typeface="+mn-cs"/>
            </a:endParaRPr>
          </a:p>
        </p:txBody>
      </p:sp>
      <p:pic>
        <p:nvPicPr>
          <p:cNvPr id="96" name="Picture 95">
            <a:extLst>
              <a:ext uri="{FF2B5EF4-FFF2-40B4-BE49-F238E27FC236}">
                <a16:creationId xmlns:a16="http://schemas.microsoft.com/office/drawing/2014/main" id="{6D6393AD-BDC0-4997-A189-B5047296D42C}"/>
              </a:ext>
            </a:extLst>
          </p:cNvPr>
          <p:cNvPicPr>
            <a:picLocks noChangeAspect="1"/>
          </p:cNvPicPr>
          <p:nvPr/>
        </p:nvPicPr>
        <p:blipFill rotWithShape="1">
          <a:blip r:embed="rId3"/>
          <a:srcRect l="70472" t="14885" r="3718" b="70987"/>
          <a:stretch/>
        </p:blipFill>
        <p:spPr>
          <a:xfrm>
            <a:off x="9997468" y="176712"/>
            <a:ext cx="1857650" cy="571999"/>
          </a:xfrm>
          <a:prstGeom prst="rect">
            <a:avLst/>
          </a:prstGeom>
          <a:ln w="19050">
            <a:solidFill>
              <a:schemeClr val="accent2"/>
            </a:solidFill>
          </a:ln>
          <a:effectLst>
            <a:outerShdw blurRad="50800" dist="38100" dir="2700000" algn="tl" rotWithShape="0">
              <a:prstClr val="black">
                <a:alpha val="40000"/>
              </a:prstClr>
            </a:outerShdw>
          </a:effectLst>
        </p:spPr>
      </p:pic>
      <p:sp>
        <p:nvSpPr>
          <p:cNvPr id="97" name="TextBox 96">
            <a:extLst>
              <a:ext uri="{FF2B5EF4-FFF2-40B4-BE49-F238E27FC236}">
                <a16:creationId xmlns:a16="http://schemas.microsoft.com/office/drawing/2014/main" id="{28982E03-4E03-41E8-A4A1-83595B4CAE78}"/>
              </a:ext>
            </a:extLst>
          </p:cNvPr>
          <p:cNvSpPr txBox="1"/>
          <p:nvPr/>
        </p:nvSpPr>
        <p:spPr>
          <a:xfrm>
            <a:off x="0" y="970376"/>
            <a:ext cx="11016761" cy="2010807"/>
          </a:xfrm>
          <a:prstGeom prst="rect">
            <a:avLst/>
          </a:prstGeom>
          <a:noFill/>
          <a:ln>
            <a:noFill/>
          </a:ln>
        </p:spPr>
        <p:txBody>
          <a:bodyPr wrap="square" rtlCol="0">
            <a:spAutoFit/>
          </a:bodyPr>
          <a:lstStyle/>
          <a:p>
            <a:pPr marL="45720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entury Gothic" panose="020F0302020204030204"/>
                <a:ea typeface="Times New Roman" panose="02020603050405020304" pitchFamily="18" charset="0"/>
                <a:cs typeface="Calibri" panose="020F0502020204030204" pitchFamily="34" charset="0"/>
              </a:rPr>
              <a:t>We have been able to reduce the FTE required for this process by 16 and couldn’t have achieved that without Agilisys and their virtual workers.</a:t>
            </a:r>
          </a:p>
          <a:p>
            <a:pPr marL="45720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entury Gothic" panose="020F0302020204030204"/>
              <a:ea typeface="Times New Roman" panose="02020603050405020304" pitchFamily="18" charset="0"/>
              <a:cs typeface="Calibri" panose="020F0502020204030204" pitchFamily="34" charset="0"/>
            </a:endParaRPr>
          </a:p>
          <a:p>
            <a:pPr marL="457200" marR="0" lvl="0" indent="0" algn="just" defTabSz="914400" rtl="0" eaLnBrk="1" fontAlgn="auto" latinLnBrk="0" hangingPunct="1">
              <a:lnSpc>
                <a:spcPct val="100000"/>
              </a:lnSpc>
              <a:spcBef>
                <a:spcPts val="0"/>
              </a:spcBef>
              <a:spcAft>
                <a:spcPts val="8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entury Gothic" panose="020F0302020204030204"/>
                <a:ea typeface="Times New Roman" panose="02020603050405020304" pitchFamily="18" charset="0"/>
                <a:cs typeface="Calibri" panose="020F0502020204030204" pitchFamily="34" charset="0"/>
              </a:rPr>
              <a:t>When we were asked to create not only pensions support but also assist with the wider NHS Covid response our virtual workers were able to take the load that colleagues were unable to cope with and solutions were created in days rather than months.</a:t>
            </a:r>
            <a:r>
              <a:rPr kumimoji="0" lang="en-GB" sz="2400" b="1" i="0" u="none" strike="noStrike" kern="1200" cap="none" spc="0" normalizeH="0" baseline="0" noProof="0" dirty="0">
                <a:ln>
                  <a:noFill/>
                </a:ln>
                <a:solidFill>
                  <a:srgbClr val="FDB860"/>
                </a:solidFill>
                <a:effectLst/>
                <a:uLnTx/>
                <a:uFillTx/>
                <a:latin typeface="Century Gothic" panose="020F0302020204030204"/>
                <a:ea typeface="Times New Roman" panose="02020603050405020304" pitchFamily="18" charset="0"/>
                <a:cs typeface="+mn-cs"/>
              </a:rPr>
              <a:t>  </a:t>
            </a:r>
          </a:p>
          <a:p>
            <a:pPr marL="457200" marR="0" lvl="0" indent="0" algn="r" defTabSz="914400" rtl="0" eaLnBrk="1" fontAlgn="auto" latinLnBrk="0" hangingPunct="1">
              <a:lnSpc>
                <a:spcPct val="100000"/>
              </a:lnSpc>
              <a:spcBef>
                <a:spcPts val="0"/>
              </a:spcBef>
              <a:spcAft>
                <a:spcPts val="800"/>
              </a:spcAft>
              <a:buClrTx/>
              <a:buSzTx/>
              <a:buFontTx/>
              <a:buNone/>
              <a:tabLst/>
              <a:defRPr/>
            </a:pPr>
            <a:r>
              <a:rPr kumimoji="0" lang="en-GB" sz="1400" b="1" i="0" u="none" strike="noStrike" kern="1200" cap="none" spc="0" normalizeH="0" baseline="0" noProof="0" dirty="0">
                <a:ln>
                  <a:noFill/>
                </a:ln>
                <a:solidFill>
                  <a:srgbClr val="FDB860"/>
                </a:solidFill>
                <a:effectLst/>
                <a:uLnTx/>
                <a:uFillTx/>
                <a:latin typeface="Century Gothic" panose="020F0302020204030204"/>
                <a:ea typeface="Times New Roman" panose="02020603050405020304" pitchFamily="18" charset="0"/>
                <a:cs typeface="+mn-cs"/>
              </a:rPr>
              <a:t>Ivan Barber, RPA Programme Manager NHSBSA</a:t>
            </a:r>
            <a:endParaRPr kumimoji="0" lang="en-GB" sz="1400" b="0" i="0" u="none" strike="noStrike" kern="1200" cap="none" spc="0" normalizeH="0" baseline="0" noProof="0" dirty="0">
              <a:ln>
                <a:noFill/>
              </a:ln>
              <a:solidFill>
                <a:srgbClr val="000000"/>
              </a:solidFill>
              <a:effectLst/>
              <a:uLnTx/>
              <a:uFillTx/>
              <a:latin typeface="Century Gothic" panose="020F0302020204030204"/>
              <a:ea typeface="Calibri" panose="020F0502020204030204" pitchFamily="34" charset="0"/>
              <a:cs typeface="+mn-cs"/>
            </a:endParaRPr>
          </a:p>
        </p:txBody>
      </p:sp>
      <p:pic>
        <p:nvPicPr>
          <p:cNvPr id="98" name="Graphic 97" descr="Closed quotation mark with solid fill">
            <a:extLst>
              <a:ext uri="{FF2B5EF4-FFF2-40B4-BE49-F238E27FC236}">
                <a16:creationId xmlns:a16="http://schemas.microsoft.com/office/drawing/2014/main" id="{4931DC2C-B4F6-4FD5-9D20-68427F76C8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621213">
            <a:off x="154505" y="924040"/>
            <a:ext cx="457200" cy="457200"/>
          </a:xfrm>
          <a:prstGeom prst="rect">
            <a:avLst/>
          </a:prstGeom>
        </p:spPr>
      </p:pic>
      <p:pic>
        <p:nvPicPr>
          <p:cNvPr id="99" name="Graphic 98" descr="Closed quotation mark with solid fill">
            <a:extLst>
              <a:ext uri="{FF2B5EF4-FFF2-40B4-BE49-F238E27FC236}">
                <a16:creationId xmlns:a16="http://schemas.microsoft.com/office/drawing/2014/main" id="{BD0B265C-428F-4876-BD57-00A92FF9AF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621213">
            <a:off x="152398" y="1555012"/>
            <a:ext cx="457200" cy="457200"/>
          </a:xfrm>
          <a:prstGeom prst="rect">
            <a:avLst/>
          </a:prstGeom>
        </p:spPr>
      </p:pic>
      <p:pic>
        <p:nvPicPr>
          <p:cNvPr id="100" name="Graphic 99" descr="Closed quotation mark with solid fill">
            <a:extLst>
              <a:ext uri="{FF2B5EF4-FFF2-40B4-BE49-F238E27FC236}">
                <a16:creationId xmlns:a16="http://schemas.microsoft.com/office/drawing/2014/main" id="{F117DADE-2CA3-47FE-B825-5F42E1975E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04146" y="1119908"/>
            <a:ext cx="480349" cy="480349"/>
          </a:xfrm>
          <a:prstGeom prst="rect">
            <a:avLst/>
          </a:prstGeom>
        </p:spPr>
      </p:pic>
      <p:pic>
        <p:nvPicPr>
          <p:cNvPr id="101" name="Graphic 100" descr="Closed quotation mark with solid fill">
            <a:extLst>
              <a:ext uri="{FF2B5EF4-FFF2-40B4-BE49-F238E27FC236}">
                <a16:creationId xmlns:a16="http://schemas.microsoft.com/office/drawing/2014/main" id="{45D451F4-BF38-4137-888D-316181C2DB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08380" y="2206322"/>
            <a:ext cx="480349" cy="480349"/>
          </a:xfrm>
          <a:prstGeom prst="rect">
            <a:avLst/>
          </a:prstGeom>
        </p:spPr>
      </p:pic>
      <p:pic>
        <p:nvPicPr>
          <p:cNvPr id="104" name="Picture 103">
            <a:extLst>
              <a:ext uri="{FF2B5EF4-FFF2-40B4-BE49-F238E27FC236}">
                <a16:creationId xmlns:a16="http://schemas.microsoft.com/office/drawing/2014/main" id="{FBC66C91-112B-4416-B6DE-E18834B82F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84210" y="6147466"/>
            <a:ext cx="1289602" cy="350332"/>
          </a:xfrm>
          <a:prstGeom prst="rect">
            <a:avLst/>
          </a:prstGeom>
        </p:spPr>
      </p:pic>
      <p:sp>
        <p:nvSpPr>
          <p:cNvPr id="105" name="Title 3">
            <a:extLst>
              <a:ext uri="{FF2B5EF4-FFF2-40B4-BE49-F238E27FC236}">
                <a16:creationId xmlns:a16="http://schemas.microsoft.com/office/drawing/2014/main" id="{EFD45749-F225-4164-88E3-D56E847C9A1C}"/>
              </a:ext>
            </a:extLst>
          </p:cNvPr>
          <p:cNvSpPr>
            <a:spLocks noGrp="1"/>
          </p:cNvSpPr>
          <p:nvPr>
            <p:ph type="title"/>
          </p:nvPr>
        </p:nvSpPr>
        <p:spPr>
          <a:xfrm>
            <a:off x="140823" y="210569"/>
            <a:ext cx="11264240" cy="825162"/>
          </a:xfrm>
        </p:spPr>
        <p:txBody>
          <a:bodyPr/>
          <a:lstStyle/>
          <a:p>
            <a:r>
              <a:rPr lang="en-GB">
                <a:solidFill>
                  <a:schemeClr val="tx1"/>
                </a:solidFill>
              </a:rPr>
              <a:t>3. How can I build a sustainable RPA function?</a:t>
            </a:r>
          </a:p>
        </p:txBody>
      </p:sp>
    </p:spTree>
    <p:extLst>
      <p:ext uri="{BB962C8B-B14F-4D97-AF65-F5344CB8AC3E}">
        <p14:creationId xmlns:p14="http://schemas.microsoft.com/office/powerpoint/2010/main" val="4058260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4" grpId="0" animBg="1"/>
      <p:bldP spid="95" grpId="0" animBg="1"/>
      <p:bldP spid="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C9E7-B17E-403D-8F28-1A77385CA6D8}"/>
              </a:ext>
            </a:extLst>
          </p:cNvPr>
          <p:cNvSpPr>
            <a:spLocks noGrp="1"/>
          </p:cNvSpPr>
          <p:nvPr>
            <p:ph type="title"/>
          </p:nvPr>
        </p:nvSpPr>
        <p:spPr>
          <a:xfrm>
            <a:off x="0" y="2482548"/>
            <a:ext cx="5654675" cy="1645251"/>
          </a:xfrm>
        </p:spPr>
        <p:txBody>
          <a:bodyPr>
            <a:normAutofit fontScale="90000"/>
          </a:bodyPr>
          <a:lstStyle/>
          <a:p>
            <a:pPr algn="ctr"/>
            <a:r>
              <a:rPr lang="en-GB" sz="5400"/>
              <a:t>The Agilisys Partnering Framework</a:t>
            </a:r>
          </a:p>
        </p:txBody>
      </p:sp>
      <p:pic>
        <p:nvPicPr>
          <p:cNvPr id="4" name="Picture 3">
            <a:extLst>
              <a:ext uri="{FF2B5EF4-FFF2-40B4-BE49-F238E27FC236}">
                <a16:creationId xmlns:a16="http://schemas.microsoft.com/office/drawing/2014/main" id="{CB1A4DC9-7E25-4001-9B47-4FC27E889FD4}"/>
              </a:ext>
            </a:extLst>
          </p:cNvPr>
          <p:cNvPicPr>
            <a:picLocks noChangeAspect="1"/>
          </p:cNvPicPr>
          <p:nvPr/>
        </p:nvPicPr>
        <p:blipFill>
          <a:blip r:embed="rId3">
            <a:extLst>
              <a:ext uri="{28A0092B-C50C-407E-A947-70E740481C1C}">
                <a14:useLocalDpi xmlns:a14="http://schemas.microsoft.com/office/drawing/2010/main" val="0"/>
              </a:ext>
            </a:extLst>
          </a:blip>
          <a:srcRect t="722" b="722"/>
          <a:stretch/>
        </p:blipFill>
        <p:spPr>
          <a:xfrm>
            <a:off x="6539864" y="1286470"/>
            <a:ext cx="4349566" cy="4285059"/>
          </a:xfrm>
          <a:prstGeom prst="ellipse">
            <a:avLst/>
          </a:prstGeom>
        </p:spPr>
      </p:pic>
    </p:spTree>
    <p:extLst>
      <p:ext uri="{BB962C8B-B14F-4D97-AF65-F5344CB8AC3E}">
        <p14:creationId xmlns:p14="http://schemas.microsoft.com/office/powerpoint/2010/main" val="870025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CD917E17-FD7C-46EE-B356-15B0A6810457}"/>
              </a:ext>
            </a:extLst>
          </p:cNvPr>
          <p:cNvSpPr/>
          <p:nvPr/>
        </p:nvSpPr>
        <p:spPr>
          <a:xfrm>
            <a:off x="1771603" y="5984167"/>
            <a:ext cx="8177505" cy="727635"/>
          </a:xfrm>
          <a:prstGeom prst="rightArrow">
            <a:avLst/>
          </a:prstGeom>
          <a:gradFill>
            <a:gsLst>
              <a:gs pos="0">
                <a:srgbClr val="ECCAF6"/>
              </a:gs>
              <a:gs pos="100000">
                <a:srgbClr val="8F61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2060"/>
                </a:solidFill>
                <a:effectLst/>
                <a:uLnTx/>
                <a:uFillTx/>
                <a:ea typeface="+mn-ea"/>
                <a:cs typeface="+mn-cs"/>
              </a:rPr>
              <a:t>LOW                                                                                                        </a:t>
            </a:r>
            <a:r>
              <a:rPr kumimoji="0" lang="en-GB" sz="1400" b="0" i="0" u="none" strike="noStrike" kern="1200" cap="none" spc="0" normalizeH="0" baseline="0" noProof="0">
                <a:ln>
                  <a:noFill/>
                </a:ln>
                <a:solidFill>
                  <a:prstClr val="white"/>
                </a:solidFill>
                <a:effectLst/>
                <a:uLnTx/>
                <a:uFillTx/>
                <a:ea typeface="+mn-ea"/>
                <a:cs typeface="+mn-cs"/>
              </a:rPr>
              <a:t>HIGH</a:t>
            </a:r>
          </a:p>
        </p:txBody>
      </p:sp>
      <p:sp>
        <p:nvSpPr>
          <p:cNvPr id="5" name="Arrow: Right 4">
            <a:extLst>
              <a:ext uri="{FF2B5EF4-FFF2-40B4-BE49-F238E27FC236}">
                <a16:creationId xmlns:a16="http://schemas.microsoft.com/office/drawing/2014/main" id="{3FACCD47-87A0-47A0-8BA5-AA588609B93B}"/>
              </a:ext>
            </a:extLst>
          </p:cNvPr>
          <p:cNvSpPr/>
          <p:nvPr/>
        </p:nvSpPr>
        <p:spPr>
          <a:xfrm rot="16200000">
            <a:off x="-1331572" y="2895709"/>
            <a:ext cx="5149316" cy="774356"/>
          </a:xfrm>
          <a:prstGeom prst="rightArrow">
            <a:avLst/>
          </a:prstGeom>
          <a:gradFill>
            <a:gsLst>
              <a:gs pos="0">
                <a:srgbClr val="ECCAF6"/>
              </a:gs>
              <a:gs pos="100000">
                <a:srgbClr val="8F61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2060"/>
                </a:solidFill>
                <a:effectLst/>
                <a:uLnTx/>
                <a:uFillTx/>
                <a:ea typeface="+mn-ea"/>
                <a:cs typeface="+mn-cs"/>
              </a:rPr>
              <a:t>LOW                                                         </a:t>
            </a:r>
            <a:r>
              <a:rPr kumimoji="0" lang="en-GB" sz="1400" b="0" i="0" u="none" strike="noStrike" kern="1200" cap="none" spc="0" normalizeH="0" baseline="0" noProof="0">
                <a:ln>
                  <a:noFill/>
                </a:ln>
                <a:solidFill>
                  <a:prstClr val="white"/>
                </a:solidFill>
                <a:effectLst/>
                <a:uLnTx/>
                <a:uFillTx/>
                <a:ea typeface="+mn-ea"/>
                <a:cs typeface="+mn-cs"/>
              </a:rPr>
              <a:t>HIGH</a:t>
            </a:r>
          </a:p>
        </p:txBody>
      </p:sp>
      <p:grpSp>
        <p:nvGrpSpPr>
          <p:cNvPr id="6" name="Group 5">
            <a:extLst>
              <a:ext uri="{FF2B5EF4-FFF2-40B4-BE49-F238E27FC236}">
                <a16:creationId xmlns:a16="http://schemas.microsoft.com/office/drawing/2014/main" id="{509828F7-F7D1-4FAF-8436-BABF56642CBB}"/>
              </a:ext>
            </a:extLst>
          </p:cNvPr>
          <p:cNvGrpSpPr/>
          <p:nvPr/>
        </p:nvGrpSpPr>
        <p:grpSpPr>
          <a:xfrm>
            <a:off x="1771603" y="708230"/>
            <a:ext cx="4016684" cy="2530254"/>
            <a:chOff x="2007895" y="575027"/>
            <a:chExt cx="4111228" cy="2549831"/>
          </a:xfrm>
        </p:grpSpPr>
        <p:sp>
          <p:nvSpPr>
            <p:cNvPr id="7" name="Rectangle 6">
              <a:extLst>
                <a:ext uri="{FF2B5EF4-FFF2-40B4-BE49-F238E27FC236}">
                  <a16:creationId xmlns:a16="http://schemas.microsoft.com/office/drawing/2014/main" id="{8A06172A-D5B4-4FB9-B99C-735426AFCBFD}"/>
                </a:ext>
              </a:extLst>
            </p:cNvPr>
            <p:cNvSpPr/>
            <p:nvPr/>
          </p:nvSpPr>
          <p:spPr>
            <a:xfrm>
              <a:off x="2007895" y="575028"/>
              <a:ext cx="4111228" cy="254983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ea typeface="+mn-ea"/>
                <a:cs typeface="+mn-cs"/>
              </a:endParaRPr>
            </a:p>
          </p:txBody>
        </p:sp>
        <p:sp>
          <p:nvSpPr>
            <p:cNvPr id="8" name="Rectangle 7">
              <a:extLst>
                <a:ext uri="{FF2B5EF4-FFF2-40B4-BE49-F238E27FC236}">
                  <a16:creationId xmlns:a16="http://schemas.microsoft.com/office/drawing/2014/main" id="{52CAD9C6-F888-441C-8BD7-72B5CA909775}"/>
                </a:ext>
              </a:extLst>
            </p:cNvPr>
            <p:cNvSpPr/>
            <p:nvPr/>
          </p:nvSpPr>
          <p:spPr>
            <a:xfrm>
              <a:off x="2007895" y="575027"/>
              <a:ext cx="559224" cy="2549830"/>
            </a:xfrm>
            <a:prstGeom prst="rect">
              <a:avLst/>
            </a:prstGeom>
            <a:solidFill>
              <a:srgbClr val="FDB86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ea typeface="+mn-ea"/>
                  <a:cs typeface="+mn-cs"/>
                </a:rPr>
                <a:t>PARTNER</a:t>
              </a:r>
            </a:p>
          </p:txBody>
        </p:sp>
      </p:grpSp>
      <p:grpSp>
        <p:nvGrpSpPr>
          <p:cNvPr id="9" name="Group 8">
            <a:extLst>
              <a:ext uri="{FF2B5EF4-FFF2-40B4-BE49-F238E27FC236}">
                <a16:creationId xmlns:a16="http://schemas.microsoft.com/office/drawing/2014/main" id="{5E89EE63-85F6-4A86-A62C-141B786ACF5F}"/>
              </a:ext>
            </a:extLst>
          </p:cNvPr>
          <p:cNvGrpSpPr/>
          <p:nvPr/>
        </p:nvGrpSpPr>
        <p:grpSpPr>
          <a:xfrm>
            <a:off x="5932424" y="708230"/>
            <a:ext cx="4016684" cy="2530254"/>
            <a:chOff x="6168716" y="575027"/>
            <a:chExt cx="4111228" cy="2549831"/>
          </a:xfrm>
        </p:grpSpPr>
        <p:sp>
          <p:nvSpPr>
            <p:cNvPr id="10" name="Rectangle 9">
              <a:extLst>
                <a:ext uri="{FF2B5EF4-FFF2-40B4-BE49-F238E27FC236}">
                  <a16:creationId xmlns:a16="http://schemas.microsoft.com/office/drawing/2014/main" id="{38FCD73D-F800-4243-AEE1-D9C45E9AACC5}"/>
                </a:ext>
              </a:extLst>
            </p:cNvPr>
            <p:cNvSpPr/>
            <p:nvPr/>
          </p:nvSpPr>
          <p:spPr>
            <a:xfrm>
              <a:off x="6168716" y="575028"/>
              <a:ext cx="4111228" cy="2549830"/>
            </a:xfrm>
            <a:prstGeom prst="rect">
              <a:avLst/>
            </a:prstGeom>
            <a:solidFill>
              <a:srgbClr val="E4FA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11" name="Rectangle 10">
              <a:extLst>
                <a:ext uri="{FF2B5EF4-FFF2-40B4-BE49-F238E27FC236}">
                  <a16:creationId xmlns:a16="http://schemas.microsoft.com/office/drawing/2014/main" id="{6EA6E59F-B891-4818-8215-E3072110E687}"/>
                </a:ext>
              </a:extLst>
            </p:cNvPr>
            <p:cNvSpPr/>
            <p:nvPr/>
          </p:nvSpPr>
          <p:spPr>
            <a:xfrm>
              <a:off x="6168716" y="575027"/>
              <a:ext cx="559224" cy="2549830"/>
            </a:xfrm>
            <a:prstGeom prst="rect">
              <a:avLst/>
            </a:prstGeom>
            <a:solidFill>
              <a:srgbClr val="33E78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ea typeface="+mn-ea"/>
                  <a:cs typeface="+mn-cs"/>
                </a:rPr>
                <a:t>RETAIN / DEVELOP</a:t>
              </a:r>
            </a:p>
          </p:txBody>
        </p:sp>
      </p:grpSp>
      <p:grpSp>
        <p:nvGrpSpPr>
          <p:cNvPr id="12" name="Group 11">
            <a:extLst>
              <a:ext uri="{FF2B5EF4-FFF2-40B4-BE49-F238E27FC236}">
                <a16:creationId xmlns:a16="http://schemas.microsoft.com/office/drawing/2014/main" id="{FB2C93DC-888A-455E-9DEF-EAE96F962EFD}"/>
              </a:ext>
            </a:extLst>
          </p:cNvPr>
          <p:cNvGrpSpPr/>
          <p:nvPr/>
        </p:nvGrpSpPr>
        <p:grpSpPr>
          <a:xfrm>
            <a:off x="1771603" y="3371216"/>
            <a:ext cx="4016684" cy="2532154"/>
            <a:chOff x="2007895" y="3174514"/>
            <a:chExt cx="4111228" cy="2551746"/>
          </a:xfrm>
        </p:grpSpPr>
        <p:sp>
          <p:nvSpPr>
            <p:cNvPr id="13" name="Rectangle 12">
              <a:extLst>
                <a:ext uri="{FF2B5EF4-FFF2-40B4-BE49-F238E27FC236}">
                  <a16:creationId xmlns:a16="http://schemas.microsoft.com/office/drawing/2014/main" id="{5ACF96FE-AFD9-4702-81DF-B94F9D689FFA}"/>
                </a:ext>
              </a:extLst>
            </p:cNvPr>
            <p:cNvSpPr/>
            <p:nvPr/>
          </p:nvSpPr>
          <p:spPr>
            <a:xfrm>
              <a:off x="2007895" y="3174514"/>
              <a:ext cx="4111228" cy="2549830"/>
            </a:xfrm>
            <a:prstGeom prst="rect">
              <a:avLst/>
            </a:prstGeom>
            <a:solidFill>
              <a:srgbClr val="FDC7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ea typeface="+mn-ea"/>
                <a:cs typeface="+mn-cs"/>
              </a:endParaRPr>
            </a:p>
          </p:txBody>
        </p:sp>
        <p:sp>
          <p:nvSpPr>
            <p:cNvPr id="14" name="Rectangle 13">
              <a:extLst>
                <a:ext uri="{FF2B5EF4-FFF2-40B4-BE49-F238E27FC236}">
                  <a16:creationId xmlns:a16="http://schemas.microsoft.com/office/drawing/2014/main" id="{015EBF81-4EC0-4D65-BB24-C03C163DDE30}"/>
                </a:ext>
              </a:extLst>
            </p:cNvPr>
            <p:cNvSpPr/>
            <p:nvPr/>
          </p:nvSpPr>
          <p:spPr>
            <a:xfrm>
              <a:off x="2007895" y="3176430"/>
              <a:ext cx="559224" cy="2549830"/>
            </a:xfrm>
            <a:prstGeom prst="rect">
              <a:avLst/>
            </a:prstGeom>
            <a:solidFill>
              <a:srgbClr val="FE5D5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ea typeface="+mn-ea"/>
                  <a:cs typeface="+mn-cs"/>
                </a:rPr>
                <a:t>STOP</a:t>
              </a:r>
            </a:p>
          </p:txBody>
        </p:sp>
      </p:grpSp>
      <p:grpSp>
        <p:nvGrpSpPr>
          <p:cNvPr id="15" name="Group 14">
            <a:extLst>
              <a:ext uri="{FF2B5EF4-FFF2-40B4-BE49-F238E27FC236}">
                <a16:creationId xmlns:a16="http://schemas.microsoft.com/office/drawing/2014/main" id="{F5C73E4F-7179-44FB-9640-49A725FE9939}"/>
              </a:ext>
            </a:extLst>
          </p:cNvPr>
          <p:cNvGrpSpPr/>
          <p:nvPr/>
        </p:nvGrpSpPr>
        <p:grpSpPr>
          <a:xfrm>
            <a:off x="5932424" y="3371216"/>
            <a:ext cx="4016684" cy="2530254"/>
            <a:chOff x="6168716" y="3174513"/>
            <a:chExt cx="4111228" cy="2549831"/>
          </a:xfrm>
        </p:grpSpPr>
        <p:sp>
          <p:nvSpPr>
            <p:cNvPr id="16" name="Rectangle 15">
              <a:extLst>
                <a:ext uri="{FF2B5EF4-FFF2-40B4-BE49-F238E27FC236}">
                  <a16:creationId xmlns:a16="http://schemas.microsoft.com/office/drawing/2014/main" id="{354B8FB1-1F3C-469C-AA26-F54155E1DC66}"/>
                </a:ext>
              </a:extLst>
            </p:cNvPr>
            <p:cNvSpPr/>
            <p:nvPr/>
          </p:nvSpPr>
          <p:spPr>
            <a:xfrm>
              <a:off x="6168716" y="3174514"/>
              <a:ext cx="4111228" cy="2549830"/>
            </a:xfrm>
            <a:prstGeom prst="rect">
              <a:avLst/>
            </a:prstGeom>
            <a:solidFill>
              <a:srgbClr val="F3DF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17" name="Rectangle 16">
              <a:extLst>
                <a:ext uri="{FF2B5EF4-FFF2-40B4-BE49-F238E27FC236}">
                  <a16:creationId xmlns:a16="http://schemas.microsoft.com/office/drawing/2014/main" id="{4B4BB47B-96B6-45AF-B5B1-A89261769974}"/>
                </a:ext>
              </a:extLst>
            </p:cNvPr>
            <p:cNvSpPr/>
            <p:nvPr/>
          </p:nvSpPr>
          <p:spPr>
            <a:xfrm>
              <a:off x="6168716" y="3174513"/>
              <a:ext cx="559224" cy="2549830"/>
            </a:xfrm>
            <a:prstGeom prst="rect">
              <a:avLst/>
            </a:prstGeom>
            <a:solidFill>
              <a:srgbClr val="8F61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ea typeface="+mn-ea"/>
                  <a:cs typeface="+mn-cs"/>
                </a:rPr>
                <a:t>COMMODITY  SERVICES</a:t>
              </a:r>
            </a:p>
          </p:txBody>
        </p:sp>
      </p:grpSp>
      <p:sp>
        <p:nvSpPr>
          <p:cNvPr id="18" name="Rectangle 17">
            <a:extLst>
              <a:ext uri="{FF2B5EF4-FFF2-40B4-BE49-F238E27FC236}">
                <a16:creationId xmlns:a16="http://schemas.microsoft.com/office/drawing/2014/main" id="{D3F3A58D-8A2C-4F73-92B2-4446490E3A59}"/>
              </a:ext>
            </a:extLst>
          </p:cNvPr>
          <p:cNvSpPr/>
          <p:nvPr/>
        </p:nvSpPr>
        <p:spPr>
          <a:xfrm rot="16200000">
            <a:off x="-1100287" y="3145678"/>
            <a:ext cx="3832464" cy="342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F61FF"/>
                </a:solidFill>
                <a:effectLst/>
                <a:uLnTx/>
                <a:uFillTx/>
                <a:ea typeface="+mn-ea"/>
                <a:cs typeface="+mn-cs"/>
              </a:rPr>
              <a:t>Strategic Importance</a:t>
            </a:r>
          </a:p>
        </p:txBody>
      </p:sp>
      <p:sp>
        <p:nvSpPr>
          <p:cNvPr id="19" name="Rectangle 18">
            <a:extLst>
              <a:ext uri="{FF2B5EF4-FFF2-40B4-BE49-F238E27FC236}">
                <a16:creationId xmlns:a16="http://schemas.microsoft.com/office/drawing/2014/main" id="{EF136C35-DD09-4EB6-8999-FBC7E8377465}"/>
              </a:ext>
            </a:extLst>
          </p:cNvPr>
          <p:cNvSpPr/>
          <p:nvPr/>
        </p:nvSpPr>
        <p:spPr>
          <a:xfrm>
            <a:off x="3991395" y="6515640"/>
            <a:ext cx="3832464" cy="342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F61FF"/>
                </a:solidFill>
                <a:effectLst/>
                <a:uLnTx/>
                <a:uFillTx/>
                <a:ea typeface="+mn-ea"/>
                <a:cs typeface="+mn-cs"/>
              </a:rPr>
              <a:t>Organisation Capacity</a:t>
            </a:r>
          </a:p>
        </p:txBody>
      </p:sp>
      <p:grpSp>
        <p:nvGrpSpPr>
          <p:cNvPr id="20" name="Group 19">
            <a:extLst>
              <a:ext uri="{FF2B5EF4-FFF2-40B4-BE49-F238E27FC236}">
                <a16:creationId xmlns:a16="http://schemas.microsoft.com/office/drawing/2014/main" id="{F98614A3-5E0D-4313-9573-7A4B74E5CA23}"/>
              </a:ext>
            </a:extLst>
          </p:cNvPr>
          <p:cNvGrpSpPr/>
          <p:nvPr/>
        </p:nvGrpSpPr>
        <p:grpSpPr>
          <a:xfrm>
            <a:off x="8369379" y="4243901"/>
            <a:ext cx="2552883" cy="276999"/>
            <a:chOff x="-2502084" y="-1309132"/>
            <a:chExt cx="2552883" cy="276999"/>
          </a:xfrm>
        </p:grpSpPr>
        <p:sp>
          <p:nvSpPr>
            <p:cNvPr id="21" name="Oval 20">
              <a:extLst>
                <a:ext uri="{FF2B5EF4-FFF2-40B4-BE49-F238E27FC236}">
                  <a16:creationId xmlns:a16="http://schemas.microsoft.com/office/drawing/2014/main" id="{66A690E3-4FA0-484A-86DD-9DFF2542046B}"/>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22" name="TextBox 21">
              <a:extLst>
                <a:ext uri="{FF2B5EF4-FFF2-40B4-BE49-F238E27FC236}">
                  <a16:creationId xmlns:a16="http://schemas.microsoft.com/office/drawing/2014/main" id="{1C69AA5E-BBCB-4059-82CF-E96410ECAE6A}"/>
                </a:ext>
              </a:extLst>
            </p:cNvPr>
            <p:cNvSpPr txBox="1"/>
            <p:nvPr/>
          </p:nvSpPr>
          <p:spPr>
            <a:xfrm>
              <a:off x="-2273301" y="-1309132"/>
              <a:ext cx="23241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AWS</a:t>
              </a:r>
            </a:p>
          </p:txBody>
        </p:sp>
      </p:grpSp>
      <p:grpSp>
        <p:nvGrpSpPr>
          <p:cNvPr id="23" name="Group 22">
            <a:extLst>
              <a:ext uri="{FF2B5EF4-FFF2-40B4-BE49-F238E27FC236}">
                <a16:creationId xmlns:a16="http://schemas.microsoft.com/office/drawing/2014/main" id="{C8CE9E6C-ABE2-4325-957C-E8AB601578C2}"/>
              </a:ext>
            </a:extLst>
          </p:cNvPr>
          <p:cNvGrpSpPr/>
          <p:nvPr/>
        </p:nvGrpSpPr>
        <p:grpSpPr>
          <a:xfrm>
            <a:off x="8027552" y="1941029"/>
            <a:ext cx="2552883" cy="276999"/>
            <a:chOff x="-2502084" y="-1309132"/>
            <a:chExt cx="2552883" cy="276999"/>
          </a:xfrm>
        </p:grpSpPr>
        <p:sp>
          <p:nvSpPr>
            <p:cNvPr id="24" name="Oval 23">
              <a:extLst>
                <a:ext uri="{FF2B5EF4-FFF2-40B4-BE49-F238E27FC236}">
                  <a16:creationId xmlns:a16="http://schemas.microsoft.com/office/drawing/2014/main" id="{EFD5D64C-27BF-4B74-9395-F05542E33F49}"/>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25" name="TextBox 24">
              <a:extLst>
                <a:ext uri="{FF2B5EF4-FFF2-40B4-BE49-F238E27FC236}">
                  <a16:creationId xmlns:a16="http://schemas.microsoft.com/office/drawing/2014/main" id="{B1E29407-8B16-4781-9DED-937565A0A573}"/>
                </a:ext>
              </a:extLst>
            </p:cNvPr>
            <p:cNvSpPr txBox="1"/>
            <p:nvPr/>
          </p:nvSpPr>
          <p:spPr>
            <a:xfrm>
              <a:off x="-2273301" y="-1309132"/>
              <a:ext cx="23241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Agile DevOps</a:t>
              </a:r>
            </a:p>
          </p:txBody>
        </p:sp>
      </p:grpSp>
      <p:grpSp>
        <p:nvGrpSpPr>
          <p:cNvPr id="26" name="Group 25">
            <a:extLst>
              <a:ext uri="{FF2B5EF4-FFF2-40B4-BE49-F238E27FC236}">
                <a16:creationId xmlns:a16="http://schemas.microsoft.com/office/drawing/2014/main" id="{FC92E60D-E2BA-4A8D-AE27-F4A3732F9F16}"/>
              </a:ext>
            </a:extLst>
          </p:cNvPr>
          <p:cNvGrpSpPr/>
          <p:nvPr/>
        </p:nvGrpSpPr>
        <p:grpSpPr>
          <a:xfrm>
            <a:off x="8433146" y="2390288"/>
            <a:ext cx="2552883" cy="461665"/>
            <a:chOff x="-2502084" y="-1400572"/>
            <a:chExt cx="2552883" cy="461665"/>
          </a:xfrm>
        </p:grpSpPr>
        <p:sp>
          <p:nvSpPr>
            <p:cNvPr id="27" name="Oval 26">
              <a:extLst>
                <a:ext uri="{FF2B5EF4-FFF2-40B4-BE49-F238E27FC236}">
                  <a16:creationId xmlns:a16="http://schemas.microsoft.com/office/drawing/2014/main" id="{7BCD5483-103A-4D22-BE5D-7172EBEFBFB9}"/>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28" name="TextBox 27">
              <a:extLst>
                <a:ext uri="{FF2B5EF4-FFF2-40B4-BE49-F238E27FC236}">
                  <a16:creationId xmlns:a16="http://schemas.microsoft.com/office/drawing/2014/main" id="{2C7B90E9-B24A-4271-B01B-2CDCD0420394}"/>
                </a:ext>
              </a:extLst>
            </p:cNvPr>
            <p:cNvSpPr txBox="1"/>
            <p:nvPr/>
          </p:nvSpPr>
          <p:spPr>
            <a:xfrm>
              <a:off x="-2273301" y="-1400572"/>
              <a:ext cx="23241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Compliance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Assurance</a:t>
              </a:r>
            </a:p>
          </p:txBody>
        </p:sp>
      </p:grpSp>
      <p:grpSp>
        <p:nvGrpSpPr>
          <p:cNvPr id="29" name="Group 28">
            <a:extLst>
              <a:ext uri="{FF2B5EF4-FFF2-40B4-BE49-F238E27FC236}">
                <a16:creationId xmlns:a16="http://schemas.microsoft.com/office/drawing/2014/main" id="{01638AC1-C69F-4DD6-B9A9-81FF968BC763}"/>
              </a:ext>
            </a:extLst>
          </p:cNvPr>
          <p:cNvGrpSpPr/>
          <p:nvPr/>
        </p:nvGrpSpPr>
        <p:grpSpPr>
          <a:xfrm>
            <a:off x="3577668" y="4145240"/>
            <a:ext cx="2553720" cy="461665"/>
            <a:chOff x="-2502084" y="-1427289"/>
            <a:chExt cx="2553720" cy="461665"/>
          </a:xfrm>
        </p:grpSpPr>
        <p:sp>
          <p:nvSpPr>
            <p:cNvPr id="30" name="Oval 29">
              <a:extLst>
                <a:ext uri="{FF2B5EF4-FFF2-40B4-BE49-F238E27FC236}">
                  <a16:creationId xmlns:a16="http://schemas.microsoft.com/office/drawing/2014/main" id="{EEAB13D2-E24C-429D-98AD-D23C5419915D}"/>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31" name="TextBox 30">
              <a:extLst>
                <a:ext uri="{FF2B5EF4-FFF2-40B4-BE49-F238E27FC236}">
                  <a16:creationId xmlns:a16="http://schemas.microsoft.com/office/drawing/2014/main" id="{D1B6E5BF-530A-4A5D-BA0D-8D8DCA3306DC}"/>
                </a:ext>
              </a:extLst>
            </p:cNvPr>
            <p:cNvSpPr txBox="1"/>
            <p:nvPr/>
          </p:nvSpPr>
          <p:spPr>
            <a:xfrm>
              <a:off x="-2272464" y="-1427289"/>
              <a:ext cx="23241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Local Server Room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Management</a:t>
              </a:r>
            </a:p>
          </p:txBody>
        </p:sp>
      </p:grpSp>
      <p:grpSp>
        <p:nvGrpSpPr>
          <p:cNvPr id="32" name="Group 31">
            <a:extLst>
              <a:ext uri="{FF2B5EF4-FFF2-40B4-BE49-F238E27FC236}">
                <a16:creationId xmlns:a16="http://schemas.microsoft.com/office/drawing/2014/main" id="{1A8FA082-854D-4F53-86F5-D1E22FA07093}"/>
              </a:ext>
            </a:extLst>
          </p:cNvPr>
          <p:cNvGrpSpPr/>
          <p:nvPr/>
        </p:nvGrpSpPr>
        <p:grpSpPr>
          <a:xfrm>
            <a:off x="3857581" y="3488350"/>
            <a:ext cx="2550118" cy="461665"/>
            <a:chOff x="-2502084" y="-1440797"/>
            <a:chExt cx="2550118" cy="461665"/>
          </a:xfrm>
        </p:grpSpPr>
        <p:sp>
          <p:nvSpPr>
            <p:cNvPr id="33" name="Oval 32">
              <a:extLst>
                <a:ext uri="{FF2B5EF4-FFF2-40B4-BE49-F238E27FC236}">
                  <a16:creationId xmlns:a16="http://schemas.microsoft.com/office/drawing/2014/main" id="{4C3EAC53-997C-4F98-84F1-59CF3F925963}"/>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34" name="TextBox 33">
              <a:extLst>
                <a:ext uri="{FF2B5EF4-FFF2-40B4-BE49-F238E27FC236}">
                  <a16:creationId xmlns:a16="http://schemas.microsoft.com/office/drawing/2014/main" id="{7C14E6CD-4F5C-45A5-AA42-B64357E30816}"/>
                </a:ext>
              </a:extLst>
            </p:cNvPr>
            <p:cNvSpPr txBox="1"/>
            <p:nvPr/>
          </p:nvSpPr>
          <p:spPr>
            <a:xfrm>
              <a:off x="-2276066" y="-1440797"/>
              <a:ext cx="23241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Legacy integration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Systems</a:t>
              </a:r>
            </a:p>
          </p:txBody>
        </p:sp>
      </p:grpSp>
      <p:grpSp>
        <p:nvGrpSpPr>
          <p:cNvPr id="35" name="Group 34">
            <a:extLst>
              <a:ext uri="{FF2B5EF4-FFF2-40B4-BE49-F238E27FC236}">
                <a16:creationId xmlns:a16="http://schemas.microsoft.com/office/drawing/2014/main" id="{1409DC35-183D-4A54-B1F4-3AB4F9CF97C1}"/>
              </a:ext>
            </a:extLst>
          </p:cNvPr>
          <p:cNvGrpSpPr/>
          <p:nvPr/>
        </p:nvGrpSpPr>
        <p:grpSpPr>
          <a:xfrm>
            <a:off x="2579757" y="4668460"/>
            <a:ext cx="2552883" cy="276999"/>
            <a:chOff x="-2502084" y="-1309132"/>
            <a:chExt cx="2552883" cy="276999"/>
          </a:xfrm>
        </p:grpSpPr>
        <p:sp>
          <p:nvSpPr>
            <p:cNvPr id="36" name="Oval 35">
              <a:extLst>
                <a:ext uri="{FF2B5EF4-FFF2-40B4-BE49-F238E27FC236}">
                  <a16:creationId xmlns:a16="http://schemas.microsoft.com/office/drawing/2014/main" id="{76E75197-D341-4388-9CE7-2DA54C4A1182}"/>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37" name="TextBox 36">
              <a:extLst>
                <a:ext uri="{FF2B5EF4-FFF2-40B4-BE49-F238E27FC236}">
                  <a16:creationId xmlns:a16="http://schemas.microsoft.com/office/drawing/2014/main" id="{DC371140-82CB-4B6A-A3BD-575E4E6DB239}"/>
                </a:ext>
              </a:extLst>
            </p:cNvPr>
            <p:cNvSpPr txBox="1"/>
            <p:nvPr/>
          </p:nvSpPr>
          <p:spPr>
            <a:xfrm>
              <a:off x="-2273301" y="-1309132"/>
              <a:ext cx="23241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err="1">
                  <a:ln>
                    <a:noFill/>
                  </a:ln>
                  <a:solidFill>
                    <a:prstClr val="black"/>
                  </a:solidFill>
                  <a:effectLst/>
                  <a:uLnTx/>
                  <a:uFillTx/>
                  <a:ea typeface="+mn-ea"/>
                  <a:cs typeface="+mn-cs"/>
                </a:rPr>
                <a:t>EoL</a:t>
              </a:r>
              <a:r>
                <a:rPr kumimoji="0" lang="en-GB" sz="1200" b="0" i="0" u="none" strike="noStrike" kern="1200" cap="none" spc="0" normalizeH="0" baseline="0" noProof="0">
                  <a:ln>
                    <a:noFill/>
                  </a:ln>
                  <a:solidFill>
                    <a:prstClr val="black"/>
                  </a:solidFill>
                  <a:effectLst/>
                  <a:uLnTx/>
                  <a:uFillTx/>
                  <a:ea typeface="+mn-ea"/>
                  <a:cs typeface="+mn-cs"/>
                </a:rPr>
                <a:t> Operating Systems</a:t>
              </a:r>
            </a:p>
          </p:txBody>
        </p:sp>
      </p:grpSp>
      <p:grpSp>
        <p:nvGrpSpPr>
          <p:cNvPr id="38" name="Group 37">
            <a:extLst>
              <a:ext uri="{FF2B5EF4-FFF2-40B4-BE49-F238E27FC236}">
                <a16:creationId xmlns:a16="http://schemas.microsoft.com/office/drawing/2014/main" id="{B1437C03-6D5C-4335-994A-3BCD9B22BA38}"/>
              </a:ext>
            </a:extLst>
          </p:cNvPr>
          <p:cNvGrpSpPr/>
          <p:nvPr/>
        </p:nvGrpSpPr>
        <p:grpSpPr>
          <a:xfrm>
            <a:off x="3904556" y="1842768"/>
            <a:ext cx="2418433" cy="461665"/>
            <a:chOff x="-2655524" y="-1350388"/>
            <a:chExt cx="2579907" cy="461665"/>
          </a:xfrm>
        </p:grpSpPr>
        <p:sp>
          <p:nvSpPr>
            <p:cNvPr id="39" name="Oval 38">
              <a:extLst>
                <a:ext uri="{FF2B5EF4-FFF2-40B4-BE49-F238E27FC236}">
                  <a16:creationId xmlns:a16="http://schemas.microsoft.com/office/drawing/2014/main" id="{AFD80AB9-C492-42D7-826D-2B8056563308}"/>
                </a:ext>
              </a:extLst>
            </p:cNvPr>
            <p:cNvSpPr/>
            <p:nvPr/>
          </p:nvSpPr>
          <p:spPr>
            <a:xfrm>
              <a:off x="-2655524" y="-1228904"/>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40" name="TextBox 39">
              <a:extLst>
                <a:ext uri="{FF2B5EF4-FFF2-40B4-BE49-F238E27FC236}">
                  <a16:creationId xmlns:a16="http://schemas.microsoft.com/office/drawing/2014/main" id="{F3F60F63-4E4A-4902-BF54-39152C233EA0}"/>
                </a:ext>
              </a:extLst>
            </p:cNvPr>
            <p:cNvSpPr txBox="1"/>
            <p:nvPr/>
          </p:nvSpPr>
          <p:spPr>
            <a:xfrm>
              <a:off x="-2399717" y="-1350388"/>
              <a:ext cx="23241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Transformation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Migration Capacity</a:t>
              </a:r>
            </a:p>
          </p:txBody>
        </p:sp>
      </p:grpSp>
      <p:grpSp>
        <p:nvGrpSpPr>
          <p:cNvPr id="41" name="Group 40">
            <a:extLst>
              <a:ext uri="{FF2B5EF4-FFF2-40B4-BE49-F238E27FC236}">
                <a16:creationId xmlns:a16="http://schemas.microsoft.com/office/drawing/2014/main" id="{5D539B57-7867-4515-A9A8-09C903064261}"/>
              </a:ext>
            </a:extLst>
          </p:cNvPr>
          <p:cNvGrpSpPr/>
          <p:nvPr/>
        </p:nvGrpSpPr>
        <p:grpSpPr>
          <a:xfrm>
            <a:off x="6792706" y="1361494"/>
            <a:ext cx="2552883" cy="461665"/>
            <a:chOff x="-2502084" y="-1309132"/>
            <a:chExt cx="2552883" cy="461665"/>
          </a:xfrm>
        </p:grpSpPr>
        <p:sp>
          <p:nvSpPr>
            <p:cNvPr id="42" name="Oval 41">
              <a:extLst>
                <a:ext uri="{FF2B5EF4-FFF2-40B4-BE49-F238E27FC236}">
                  <a16:creationId xmlns:a16="http://schemas.microsoft.com/office/drawing/2014/main" id="{5072AC1C-F32F-47B5-83F9-3505C6FA5860}"/>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43" name="TextBox 42">
              <a:extLst>
                <a:ext uri="{FF2B5EF4-FFF2-40B4-BE49-F238E27FC236}">
                  <a16:creationId xmlns:a16="http://schemas.microsoft.com/office/drawing/2014/main" id="{3C6C2F43-FE12-47DF-80C4-BC1143797EE7}"/>
                </a:ext>
              </a:extLst>
            </p:cNvPr>
            <p:cNvSpPr txBox="1"/>
            <p:nvPr/>
          </p:nvSpPr>
          <p:spPr>
            <a:xfrm>
              <a:off x="-2273301" y="-1309132"/>
              <a:ext cx="23241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Development</a:t>
              </a:r>
            </a:p>
          </p:txBody>
        </p:sp>
      </p:grpSp>
      <p:grpSp>
        <p:nvGrpSpPr>
          <p:cNvPr id="44" name="Group 43">
            <a:extLst>
              <a:ext uri="{FF2B5EF4-FFF2-40B4-BE49-F238E27FC236}">
                <a16:creationId xmlns:a16="http://schemas.microsoft.com/office/drawing/2014/main" id="{7A46F5C9-EB22-4B93-A266-2F2655151699}"/>
              </a:ext>
            </a:extLst>
          </p:cNvPr>
          <p:cNvGrpSpPr/>
          <p:nvPr/>
        </p:nvGrpSpPr>
        <p:grpSpPr>
          <a:xfrm>
            <a:off x="6687380" y="1875348"/>
            <a:ext cx="2592904" cy="276999"/>
            <a:chOff x="-2502084" y="-1309973"/>
            <a:chExt cx="2592904" cy="276999"/>
          </a:xfrm>
        </p:grpSpPr>
        <p:sp>
          <p:nvSpPr>
            <p:cNvPr id="45" name="Oval 44">
              <a:extLst>
                <a:ext uri="{FF2B5EF4-FFF2-40B4-BE49-F238E27FC236}">
                  <a16:creationId xmlns:a16="http://schemas.microsoft.com/office/drawing/2014/main" id="{9FE93430-4E77-40FE-918A-5728432A9AE3}"/>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46" name="TextBox 45">
              <a:extLst>
                <a:ext uri="{FF2B5EF4-FFF2-40B4-BE49-F238E27FC236}">
                  <a16:creationId xmlns:a16="http://schemas.microsoft.com/office/drawing/2014/main" id="{D8726605-D506-40EE-9DE4-26F47969C841}"/>
                </a:ext>
              </a:extLst>
            </p:cNvPr>
            <p:cNvSpPr txBox="1"/>
            <p:nvPr/>
          </p:nvSpPr>
          <p:spPr>
            <a:xfrm>
              <a:off x="-2233280" y="-1309973"/>
              <a:ext cx="23241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SIAM</a:t>
              </a:r>
            </a:p>
          </p:txBody>
        </p:sp>
      </p:grpSp>
      <p:grpSp>
        <p:nvGrpSpPr>
          <p:cNvPr id="47" name="Group 46">
            <a:extLst>
              <a:ext uri="{FF2B5EF4-FFF2-40B4-BE49-F238E27FC236}">
                <a16:creationId xmlns:a16="http://schemas.microsoft.com/office/drawing/2014/main" id="{54D775F5-4B10-4DA2-9BDD-F4E385DE393D}"/>
              </a:ext>
            </a:extLst>
          </p:cNvPr>
          <p:cNvGrpSpPr/>
          <p:nvPr/>
        </p:nvGrpSpPr>
        <p:grpSpPr>
          <a:xfrm>
            <a:off x="7913161" y="4668460"/>
            <a:ext cx="2552883" cy="276999"/>
            <a:chOff x="-2502084" y="-1309132"/>
            <a:chExt cx="2552883" cy="276999"/>
          </a:xfrm>
        </p:grpSpPr>
        <p:sp>
          <p:nvSpPr>
            <p:cNvPr id="48" name="Oval 47">
              <a:extLst>
                <a:ext uri="{FF2B5EF4-FFF2-40B4-BE49-F238E27FC236}">
                  <a16:creationId xmlns:a16="http://schemas.microsoft.com/office/drawing/2014/main" id="{2F5FDBF6-8452-40D1-82DD-D54ABF7F1E10}"/>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49" name="TextBox 48">
              <a:extLst>
                <a:ext uri="{FF2B5EF4-FFF2-40B4-BE49-F238E27FC236}">
                  <a16:creationId xmlns:a16="http://schemas.microsoft.com/office/drawing/2014/main" id="{C3D2A25D-5BC0-477A-9A94-CF7A97ED4C45}"/>
                </a:ext>
              </a:extLst>
            </p:cNvPr>
            <p:cNvSpPr txBox="1"/>
            <p:nvPr/>
          </p:nvSpPr>
          <p:spPr>
            <a:xfrm>
              <a:off x="-2273301" y="-1309132"/>
              <a:ext cx="23241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SaaS</a:t>
              </a:r>
            </a:p>
          </p:txBody>
        </p:sp>
      </p:grpSp>
      <p:grpSp>
        <p:nvGrpSpPr>
          <p:cNvPr id="50" name="Group 49">
            <a:extLst>
              <a:ext uri="{FF2B5EF4-FFF2-40B4-BE49-F238E27FC236}">
                <a16:creationId xmlns:a16="http://schemas.microsoft.com/office/drawing/2014/main" id="{A04E0483-C9AA-4762-83E5-E9A1715A221A}"/>
              </a:ext>
            </a:extLst>
          </p:cNvPr>
          <p:cNvGrpSpPr/>
          <p:nvPr/>
        </p:nvGrpSpPr>
        <p:grpSpPr>
          <a:xfrm>
            <a:off x="6600565" y="2321078"/>
            <a:ext cx="2562947" cy="461665"/>
            <a:chOff x="-2502084" y="-1418214"/>
            <a:chExt cx="2562947" cy="461665"/>
          </a:xfrm>
        </p:grpSpPr>
        <p:sp>
          <p:nvSpPr>
            <p:cNvPr id="51" name="Oval 50">
              <a:extLst>
                <a:ext uri="{FF2B5EF4-FFF2-40B4-BE49-F238E27FC236}">
                  <a16:creationId xmlns:a16="http://schemas.microsoft.com/office/drawing/2014/main" id="{640D4A04-7AF9-425E-AD13-B8E9D6B01532}"/>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52" name="TextBox 51">
              <a:extLst>
                <a:ext uri="{FF2B5EF4-FFF2-40B4-BE49-F238E27FC236}">
                  <a16:creationId xmlns:a16="http://schemas.microsoft.com/office/drawing/2014/main" id="{87B7628A-4DDB-48A6-9950-E692D1D1560C}"/>
                </a:ext>
              </a:extLst>
            </p:cNvPr>
            <p:cNvSpPr txBox="1"/>
            <p:nvPr/>
          </p:nvSpPr>
          <p:spPr>
            <a:xfrm>
              <a:off x="-2263237" y="-1418214"/>
              <a:ext cx="23241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Architecture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&amp; Design</a:t>
              </a:r>
            </a:p>
          </p:txBody>
        </p:sp>
      </p:grpSp>
      <p:grpSp>
        <p:nvGrpSpPr>
          <p:cNvPr id="53" name="Group 52">
            <a:extLst>
              <a:ext uri="{FF2B5EF4-FFF2-40B4-BE49-F238E27FC236}">
                <a16:creationId xmlns:a16="http://schemas.microsoft.com/office/drawing/2014/main" id="{EE9484F0-B2CB-4098-B35C-860D540D7381}"/>
              </a:ext>
            </a:extLst>
          </p:cNvPr>
          <p:cNvGrpSpPr/>
          <p:nvPr/>
        </p:nvGrpSpPr>
        <p:grpSpPr>
          <a:xfrm>
            <a:off x="6801771" y="4264971"/>
            <a:ext cx="2552883" cy="276999"/>
            <a:chOff x="-2502084" y="-1309132"/>
            <a:chExt cx="2552883" cy="276999"/>
          </a:xfrm>
        </p:grpSpPr>
        <p:sp>
          <p:nvSpPr>
            <p:cNvPr id="54" name="Oval 53">
              <a:extLst>
                <a:ext uri="{FF2B5EF4-FFF2-40B4-BE49-F238E27FC236}">
                  <a16:creationId xmlns:a16="http://schemas.microsoft.com/office/drawing/2014/main" id="{B09AEF11-5031-4B62-BD09-3798B1FC25E5}"/>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55" name="TextBox 54">
              <a:extLst>
                <a:ext uri="{FF2B5EF4-FFF2-40B4-BE49-F238E27FC236}">
                  <a16:creationId xmlns:a16="http://schemas.microsoft.com/office/drawing/2014/main" id="{5DC22F22-30A8-4F3E-84DC-73F824F59348}"/>
                </a:ext>
              </a:extLst>
            </p:cNvPr>
            <p:cNvSpPr txBox="1"/>
            <p:nvPr/>
          </p:nvSpPr>
          <p:spPr>
            <a:xfrm>
              <a:off x="-2273301" y="-1309132"/>
              <a:ext cx="23241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PMO</a:t>
              </a:r>
            </a:p>
          </p:txBody>
        </p:sp>
      </p:grpSp>
      <p:grpSp>
        <p:nvGrpSpPr>
          <p:cNvPr id="56" name="Group 55">
            <a:extLst>
              <a:ext uri="{FF2B5EF4-FFF2-40B4-BE49-F238E27FC236}">
                <a16:creationId xmlns:a16="http://schemas.microsoft.com/office/drawing/2014/main" id="{10AD5D35-56B1-4513-8F05-58ABF2584279}"/>
              </a:ext>
            </a:extLst>
          </p:cNvPr>
          <p:cNvGrpSpPr/>
          <p:nvPr/>
        </p:nvGrpSpPr>
        <p:grpSpPr>
          <a:xfrm>
            <a:off x="3866776" y="2769870"/>
            <a:ext cx="2552883" cy="276999"/>
            <a:chOff x="-2502084" y="-1309132"/>
            <a:chExt cx="2552883" cy="276999"/>
          </a:xfrm>
        </p:grpSpPr>
        <p:sp>
          <p:nvSpPr>
            <p:cNvPr id="57" name="Oval 56">
              <a:extLst>
                <a:ext uri="{FF2B5EF4-FFF2-40B4-BE49-F238E27FC236}">
                  <a16:creationId xmlns:a16="http://schemas.microsoft.com/office/drawing/2014/main" id="{E50E6682-F227-4A12-80BB-B4A0F468743E}"/>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58" name="TextBox 57">
              <a:extLst>
                <a:ext uri="{FF2B5EF4-FFF2-40B4-BE49-F238E27FC236}">
                  <a16:creationId xmlns:a16="http://schemas.microsoft.com/office/drawing/2014/main" id="{F239E9A5-A0DC-4445-BA8E-77E2DF99BD08}"/>
                </a:ext>
              </a:extLst>
            </p:cNvPr>
            <p:cNvSpPr txBox="1"/>
            <p:nvPr/>
          </p:nvSpPr>
          <p:spPr>
            <a:xfrm>
              <a:off x="-2273301" y="-1309132"/>
              <a:ext cx="23241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Hosting Support</a:t>
              </a:r>
            </a:p>
          </p:txBody>
        </p:sp>
      </p:grpSp>
      <p:grpSp>
        <p:nvGrpSpPr>
          <p:cNvPr id="59" name="Group 58">
            <a:extLst>
              <a:ext uri="{FF2B5EF4-FFF2-40B4-BE49-F238E27FC236}">
                <a16:creationId xmlns:a16="http://schemas.microsoft.com/office/drawing/2014/main" id="{DD977C4F-048E-4654-AE5F-7EF936DF40C2}"/>
              </a:ext>
            </a:extLst>
          </p:cNvPr>
          <p:cNvGrpSpPr/>
          <p:nvPr/>
        </p:nvGrpSpPr>
        <p:grpSpPr>
          <a:xfrm>
            <a:off x="3013457" y="831563"/>
            <a:ext cx="2811493" cy="276999"/>
            <a:chOff x="-2502084" y="-1309132"/>
            <a:chExt cx="2811493" cy="276999"/>
          </a:xfrm>
        </p:grpSpPr>
        <p:sp>
          <p:nvSpPr>
            <p:cNvPr id="60" name="Oval 59">
              <a:extLst>
                <a:ext uri="{FF2B5EF4-FFF2-40B4-BE49-F238E27FC236}">
                  <a16:creationId xmlns:a16="http://schemas.microsoft.com/office/drawing/2014/main" id="{6C1A4E7C-060B-4F89-B1C8-4EE9C08D5043}"/>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61" name="TextBox 60">
              <a:extLst>
                <a:ext uri="{FF2B5EF4-FFF2-40B4-BE49-F238E27FC236}">
                  <a16:creationId xmlns:a16="http://schemas.microsoft.com/office/drawing/2014/main" id="{A4065535-E15F-4EE3-8B9D-DCC66B7EE113}"/>
                </a:ext>
              </a:extLst>
            </p:cNvPr>
            <p:cNvSpPr txBox="1"/>
            <p:nvPr/>
          </p:nvSpPr>
          <p:spPr>
            <a:xfrm>
              <a:off x="-2273302" y="-1309132"/>
              <a:ext cx="25827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Innovation (RPA, IoT, AI &amp; Data)</a:t>
              </a:r>
            </a:p>
          </p:txBody>
        </p:sp>
      </p:grpSp>
      <p:grpSp>
        <p:nvGrpSpPr>
          <p:cNvPr id="62" name="Group 61">
            <a:extLst>
              <a:ext uri="{FF2B5EF4-FFF2-40B4-BE49-F238E27FC236}">
                <a16:creationId xmlns:a16="http://schemas.microsoft.com/office/drawing/2014/main" id="{D2A37F5F-DD18-4825-802B-EA33E5E87D60}"/>
              </a:ext>
            </a:extLst>
          </p:cNvPr>
          <p:cNvGrpSpPr/>
          <p:nvPr/>
        </p:nvGrpSpPr>
        <p:grpSpPr>
          <a:xfrm>
            <a:off x="3302907" y="5189127"/>
            <a:ext cx="2552883" cy="276999"/>
            <a:chOff x="-2502084" y="-1309132"/>
            <a:chExt cx="2552883" cy="276999"/>
          </a:xfrm>
        </p:grpSpPr>
        <p:sp>
          <p:nvSpPr>
            <p:cNvPr id="63" name="Oval 62">
              <a:extLst>
                <a:ext uri="{FF2B5EF4-FFF2-40B4-BE49-F238E27FC236}">
                  <a16:creationId xmlns:a16="http://schemas.microsoft.com/office/drawing/2014/main" id="{76B72261-7F07-4C0A-BD2C-95BD969BD653}"/>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64" name="TextBox 63">
              <a:extLst>
                <a:ext uri="{FF2B5EF4-FFF2-40B4-BE49-F238E27FC236}">
                  <a16:creationId xmlns:a16="http://schemas.microsoft.com/office/drawing/2014/main" id="{87EB0727-8BBC-4960-BC01-072442B38ACB}"/>
                </a:ext>
              </a:extLst>
            </p:cNvPr>
            <p:cNvSpPr txBox="1"/>
            <p:nvPr/>
          </p:nvSpPr>
          <p:spPr>
            <a:xfrm>
              <a:off x="-2273301" y="-1309132"/>
              <a:ext cx="23241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ea typeface="+mn-ea"/>
                  <a:cs typeface="+mn-cs"/>
                </a:rPr>
                <a:t>Physical Infrastructure</a:t>
              </a:r>
            </a:p>
          </p:txBody>
        </p:sp>
      </p:grpSp>
      <p:grpSp>
        <p:nvGrpSpPr>
          <p:cNvPr id="65" name="Group 64">
            <a:extLst>
              <a:ext uri="{FF2B5EF4-FFF2-40B4-BE49-F238E27FC236}">
                <a16:creationId xmlns:a16="http://schemas.microsoft.com/office/drawing/2014/main" id="{2841D4FE-C83A-42CA-AFAB-C7AFDDDDE311}"/>
              </a:ext>
            </a:extLst>
          </p:cNvPr>
          <p:cNvGrpSpPr/>
          <p:nvPr/>
        </p:nvGrpSpPr>
        <p:grpSpPr>
          <a:xfrm>
            <a:off x="7540362" y="919656"/>
            <a:ext cx="2552883" cy="276999"/>
            <a:chOff x="-2502084" y="-1309132"/>
            <a:chExt cx="2552883" cy="276999"/>
          </a:xfrm>
        </p:grpSpPr>
        <p:sp>
          <p:nvSpPr>
            <p:cNvPr id="66" name="Oval 65">
              <a:extLst>
                <a:ext uri="{FF2B5EF4-FFF2-40B4-BE49-F238E27FC236}">
                  <a16:creationId xmlns:a16="http://schemas.microsoft.com/office/drawing/2014/main" id="{FA68FD25-A0F4-4ABF-9684-690D24130E4D}"/>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67" name="TextBox 66">
              <a:extLst>
                <a:ext uri="{FF2B5EF4-FFF2-40B4-BE49-F238E27FC236}">
                  <a16:creationId xmlns:a16="http://schemas.microsoft.com/office/drawing/2014/main" id="{3F94CBC0-840C-43A9-8BDD-1DCF9E9D3288}"/>
                </a:ext>
              </a:extLst>
            </p:cNvPr>
            <p:cNvSpPr txBox="1"/>
            <p:nvPr/>
          </p:nvSpPr>
          <p:spPr>
            <a:xfrm>
              <a:off x="-2273301" y="-1309132"/>
              <a:ext cx="23241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Tech Vision</a:t>
              </a:r>
            </a:p>
          </p:txBody>
        </p:sp>
      </p:grpSp>
      <p:grpSp>
        <p:nvGrpSpPr>
          <p:cNvPr id="68" name="Group 67">
            <a:extLst>
              <a:ext uri="{FF2B5EF4-FFF2-40B4-BE49-F238E27FC236}">
                <a16:creationId xmlns:a16="http://schemas.microsoft.com/office/drawing/2014/main" id="{A9562598-E5CA-4FDF-8F9A-543256DC9E81}"/>
              </a:ext>
            </a:extLst>
          </p:cNvPr>
          <p:cNvGrpSpPr/>
          <p:nvPr/>
        </p:nvGrpSpPr>
        <p:grpSpPr>
          <a:xfrm>
            <a:off x="8598162" y="3813062"/>
            <a:ext cx="2552883" cy="276999"/>
            <a:chOff x="-2502084" y="-1309132"/>
            <a:chExt cx="2552883" cy="276999"/>
          </a:xfrm>
        </p:grpSpPr>
        <p:sp>
          <p:nvSpPr>
            <p:cNvPr id="69" name="Oval 68">
              <a:extLst>
                <a:ext uri="{FF2B5EF4-FFF2-40B4-BE49-F238E27FC236}">
                  <a16:creationId xmlns:a16="http://schemas.microsoft.com/office/drawing/2014/main" id="{05624B0D-CC86-4509-9E65-D9E5473D30BB}"/>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70" name="TextBox 69">
              <a:extLst>
                <a:ext uri="{FF2B5EF4-FFF2-40B4-BE49-F238E27FC236}">
                  <a16:creationId xmlns:a16="http://schemas.microsoft.com/office/drawing/2014/main" id="{859713DA-0D24-4DC8-8D8E-452A37DCDB6D}"/>
                </a:ext>
              </a:extLst>
            </p:cNvPr>
            <p:cNvSpPr txBox="1"/>
            <p:nvPr/>
          </p:nvSpPr>
          <p:spPr>
            <a:xfrm>
              <a:off x="-2273301" y="-1309132"/>
              <a:ext cx="23241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Azure</a:t>
              </a:r>
            </a:p>
          </p:txBody>
        </p:sp>
      </p:grpSp>
      <p:grpSp>
        <p:nvGrpSpPr>
          <p:cNvPr id="71" name="Group 70">
            <a:extLst>
              <a:ext uri="{FF2B5EF4-FFF2-40B4-BE49-F238E27FC236}">
                <a16:creationId xmlns:a16="http://schemas.microsoft.com/office/drawing/2014/main" id="{FEAA6196-7FD2-4191-9647-9ED729598EE3}"/>
              </a:ext>
            </a:extLst>
          </p:cNvPr>
          <p:cNvGrpSpPr/>
          <p:nvPr/>
        </p:nvGrpSpPr>
        <p:grpSpPr>
          <a:xfrm>
            <a:off x="2776063" y="2411285"/>
            <a:ext cx="2811493" cy="276999"/>
            <a:chOff x="-2502084" y="-1309132"/>
            <a:chExt cx="2811493" cy="276999"/>
          </a:xfrm>
        </p:grpSpPr>
        <p:sp>
          <p:nvSpPr>
            <p:cNvPr id="72" name="Oval 71">
              <a:extLst>
                <a:ext uri="{FF2B5EF4-FFF2-40B4-BE49-F238E27FC236}">
                  <a16:creationId xmlns:a16="http://schemas.microsoft.com/office/drawing/2014/main" id="{040D9B06-4467-4110-989F-56E636B5C625}"/>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73" name="TextBox 72">
              <a:extLst>
                <a:ext uri="{FF2B5EF4-FFF2-40B4-BE49-F238E27FC236}">
                  <a16:creationId xmlns:a16="http://schemas.microsoft.com/office/drawing/2014/main" id="{A82F2BCF-A99A-4A3F-80EC-23BDC7C1732E}"/>
                </a:ext>
              </a:extLst>
            </p:cNvPr>
            <p:cNvSpPr txBox="1"/>
            <p:nvPr/>
          </p:nvSpPr>
          <p:spPr>
            <a:xfrm>
              <a:off x="-2273302" y="-1309132"/>
              <a:ext cx="25827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ea typeface="+mn-ea"/>
                  <a:cs typeface="+mn-cs"/>
                </a:rPr>
                <a:t>New Cloud </a:t>
              </a:r>
              <a:r>
                <a:rPr lang="en-GB" sz="1200" dirty="0">
                  <a:solidFill>
                    <a:prstClr val="black"/>
                  </a:solidFill>
                </a:rPr>
                <a:t>S</a:t>
              </a:r>
              <a:r>
                <a:rPr kumimoji="0" lang="en-GB" sz="1200" b="0" i="0" u="none" strike="noStrike" kern="1200" cap="none" spc="0" normalizeH="0" baseline="0" noProof="0" dirty="0" err="1">
                  <a:ln>
                    <a:noFill/>
                  </a:ln>
                  <a:solidFill>
                    <a:prstClr val="black"/>
                  </a:solidFill>
                  <a:effectLst/>
                  <a:uLnTx/>
                  <a:uFillTx/>
                  <a:ea typeface="+mn-ea"/>
                  <a:cs typeface="+mn-cs"/>
                </a:rPr>
                <a:t>ervice</a:t>
              </a:r>
              <a:r>
                <a:rPr kumimoji="0" lang="en-GB" sz="1200" b="0" i="0" u="none" strike="noStrike" kern="1200" cap="none" spc="0" normalizeH="0" baseline="0" noProof="0" dirty="0">
                  <a:ln>
                    <a:noFill/>
                  </a:ln>
                  <a:solidFill>
                    <a:prstClr val="black"/>
                  </a:solidFill>
                  <a:effectLst/>
                  <a:uLnTx/>
                  <a:uFillTx/>
                  <a:ea typeface="+mn-ea"/>
                  <a:cs typeface="+mn-cs"/>
                </a:rPr>
                <a:t> </a:t>
              </a:r>
              <a:r>
                <a:rPr lang="en-GB" sz="1200" dirty="0">
                  <a:solidFill>
                    <a:prstClr val="black"/>
                  </a:solidFill>
                </a:rPr>
                <a:t>A</a:t>
              </a:r>
              <a:r>
                <a:rPr kumimoji="0" lang="en-GB" sz="1200" b="0" i="0" u="none" strike="noStrike" kern="1200" cap="none" spc="0" normalizeH="0" baseline="0" noProof="0" dirty="0" err="1">
                  <a:ln>
                    <a:noFill/>
                  </a:ln>
                  <a:solidFill>
                    <a:prstClr val="black"/>
                  </a:solidFill>
                  <a:effectLst/>
                  <a:uLnTx/>
                  <a:uFillTx/>
                  <a:ea typeface="+mn-ea"/>
                  <a:cs typeface="+mn-cs"/>
                </a:rPr>
                <a:t>doption</a:t>
              </a:r>
              <a:endParaRPr kumimoji="0" lang="en-GB" sz="1200" b="0" i="0" u="none" strike="noStrike" kern="1200" cap="none" spc="0" normalizeH="0" baseline="0" noProof="0" dirty="0">
                <a:ln>
                  <a:noFill/>
                </a:ln>
                <a:solidFill>
                  <a:prstClr val="black"/>
                </a:solidFill>
                <a:effectLst/>
                <a:uLnTx/>
                <a:uFillTx/>
                <a:ea typeface="+mn-ea"/>
                <a:cs typeface="+mn-cs"/>
              </a:endParaRPr>
            </a:p>
          </p:txBody>
        </p:sp>
      </p:grpSp>
      <p:grpSp>
        <p:nvGrpSpPr>
          <p:cNvPr id="74" name="Group 73">
            <a:extLst>
              <a:ext uri="{FF2B5EF4-FFF2-40B4-BE49-F238E27FC236}">
                <a16:creationId xmlns:a16="http://schemas.microsoft.com/office/drawing/2014/main" id="{97F8B95B-83C3-4111-BE6C-959CF2ADB8AF}"/>
              </a:ext>
            </a:extLst>
          </p:cNvPr>
          <p:cNvGrpSpPr/>
          <p:nvPr/>
        </p:nvGrpSpPr>
        <p:grpSpPr>
          <a:xfrm>
            <a:off x="3019758" y="1276551"/>
            <a:ext cx="2552883" cy="461665"/>
            <a:chOff x="-2502084" y="-1387225"/>
            <a:chExt cx="2552883" cy="461665"/>
          </a:xfrm>
        </p:grpSpPr>
        <p:sp>
          <p:nvSpPr>
            <p:cNvPr id="75" name="Oval 74">
              <a:extLst>
                <a:ext uri="{FF2B5EF4-FFF2-40B4-BE49-F238E27FC236}">
                  <a16:creationId xmlns:a16="http://schemas.microsoft.com/office/drawing/2014/main" id="{B167B190-30A9-4695-A4CB-687C05D4A4A0}"/>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76" name="TextBox 75">
              <a:extLst>
                <a:ext uri="{FF2B5EF4-FFF2-40B4-BE49-F238E27FC236}">
                  <a16:creationId xmlns:a16="http://schemas.microsoft.com/office/drawing/2014/main" id="{35A0EA4D-F974-43A7-B3EE-828CBD5C78F2}"/>
                </a:ext>
              </a:extLst>
            </p:cNvPr>
            <p:cNvSpPr txBox="1"/>
            <p:nvPr/>
          </p:nvSpPr>
          <p:spPr>
            <a:xfrm>
              <a:off x="-2273301" y="-1387225"/>
              <a:ext cx="23241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Digital and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Strategic &amp; Service Advisory</a:t>
              </a:r>
            </a:p>
          </p:txBody>
        </p:sp>
      </p:grpSp>
      <p:sp>
        <p:nvSpPr>
          <p:cNvPr id="77" name="Subtitle 2">
            <a:extLst>
              <a:ext uri="{FF2B5EF4-FFF2-40B4-BE49-F238E27FC236}">
                <a16:creationId xmlns:a16="http://schemas.microsoft.com/office/drawing/2014/main" id="{97715D1B-7B7A-4C32-A931-80D9DAB5496F}"/>
              </a:ext>
            </a:extLst>
          </p:cNvPr>
          <p:cNvSpPr txBox="1">
            <a:spLocks/>
          </p:cNvSpPr>
          <p:nvPr/>
        </p:nvSpPr>
        <p:spPr>
          <a:xfrm>
            <a:off x="123288" y="288636"/>
            <a:ext cx="10294706" cy="550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t>A Representative Example of NHS Strategic Digital Partner Planning</a:t>
            </a:r>
          </a:p>
        </p:txBody>
      </p:sp>
      <p:grpSp>
        <p:nvGrpSpPr>
          <p:cNvPr id="78" name="Group 77">
            <a:extLst>
              <a:ext uri="{FF2B5EF4-FFF2-40B4-BE49-F238E27FC236}">
                <a16:creationId xmlns:a16="http://schemas.microsoft.com/office/drawing/2014/main" id="{E903BDA8-409A-48FA-A2DB-3E0CF15B1A98}"/>
              </a:ext>
            </a:extLst>
          </p:cNvPr>
          <p:cNvGrpSpPr/>
          <p:nvPr/>
        </p:nvGrpSpPr>
        <p:grpSpPr>
          <a:xfrm>
            <a:off x="7179471" y="5062247"/>
            <a:ext cx="2539811" cy="461665"/>
            <a:chOff x="-2502084" y="-1419310"/>
            <a:chExt cx="2539811" cy="461665"/>
          </a:xfrm>
        </p:grpSpPr>
        <p:sp>
          <p:nvSpPr>
            <p:cNvPr id="79" name="Oval 78">
              <a:extLst>
                <a:ext uri="{FF2B5EF4-FFF2-40B4-BE49-F238E27FC236}">
                  <a16:creationId xmlns:a16="http://schemas.microsoft.com/office/drawing/2014/main" id="{7EEF9BCD-CE40-4D60-AEA2-281ED1098CE2}"/>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80" name="TextBox 79">
              <a:extLst>
                <a:ext uri="{FF2B5EF4-FFF2-40B4-BE49-F238E27FC236}">
                  <a16:creationId xmlns:a16="http://schemas.microsoft.com/office/drawing/2014/main" id="{AE6C848E-2497-4531-8059-7EF1F8752CD8}"/>
                </a:ext>
              </a:extLst>
            </p:cNvPr>
            <p:cNvSpPr txBox="1"/>
            <p:nvPr/>
          </p:nvSpPr>
          <p:spPr>
            <a:xfrm>
              <a:off x="-2286373" y="-1419310"/>
              <a:ext cx="23241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Modern 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(Migration and Manage)</a:t>
              </a:r>
            </a:p>
          </p:txBody>
        </p:sp>
      </p:grpSp>
      <p:grpSp>
        <p:nvGrpSpPr>
          <p:cNvPr id="83" name="Group 82">
            <a:extLst>
              <a:ext uri="{FF2B5EF4-FFF2-40B4-BE49-F238E27FC236}">
                <a16:creationId xmlns:a16="http://schemas.microsoft.com/office/drawing/2014/main" id="{82CA8B18-BAC1-4ABB-8D7D-D5A10FA3790D}"/>
              </a:ext>
            </a:extLst>
          </p:cNvPr>
          <p:cNvGrpSpPr/>
          <p:nvPr/>
        </p:nvGrpSpPr>
        <p:grpSpPr>
          <a:xfrm>
            <a:off x="6751110" y="3597381"/>
            <a:ext cx="2552883" cy="276999"/>
            <a:chOff x="-2502084" y="-1309132"/>
            <a:chExt cx="2552883" cy="276999"/>
          </a:xfrm>
        </p:grpSpPr>
        <p:sp>
          <p:nvSpPr>
            <p:cNvPr id="84" name="Oval 83">
              <a:extLst>
                <a:ext uri="{FF2B5EF4-FFF2-40B4-BE49-F238E27FC236}">
                  <a16:creationId xmlns:a16="http://schemas.microsoft.com/office/drawing/2014/main" id="{D9DEDA25-A6F4-42A2-BC13-9835C1F3A565}"/>
                </a:ext>
              </a:extLst>
            </p:cNvPr>
            <p:cNvSpPr/>
            <p:nvPr/>
          </p:nvSpPr>
          <p:spPr>
            <a:xfrm>
              <a:off x="-2502084" y="-1270000"/>
              <a:ext cx="228783" cy="224601"/>
            </a:xfrm>
            <a:prstGeom prst="ellipse">
              <a:avLst/>
            </a:prstGeom>
            <a:gradFill>
              <a:gsLst>
                <a:gs pos="0">
                  <a:srgbClr val="ECCAF6"/>
                </a:gs>
                <a:gs pos="100000">
                  <a:srgbClr val="8F61FF"/>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ea typeface="+mn-ea"/>
                <a:cs typeface="+mn-cs"/>
              </a:endParaRPr>
            </a:p>
          </p:txBody>
        </p:sp>
        <p:sp>
          <p:nvSpPr>
            <p:cNvPr id="85" name="TextBox 84">
              <a:extLst>
                <a:ext uri="{FF2B5EF4-FFF2-40B4-BE49-F238E27FC236}">
                  <a16:creationId xmlns:a16="http://schemas.microsoft.com/office/drawing/2014/main" id="{7564375D-024C-4C9A-A68A-A49532535870}"/>
                </a:ext>
              </a:extLst>
            </p:cNvPr>
            <p:cNvSpPr txBox="1"/>
            <p:nvPr/>
          </p:nvSpPr>
          <p:spPr>
            <a:xfrm>
              <a:off x="-2273301" y="-1309132"/>
              <a:ext cx="23241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ea typeface="+mn-ea"/>
                  <a:cs typeface="+mn-cs"/>
                </a:rPr>
                <a:t>End User Compute</a:t>
              </a:r>
            </a:p>
          </p:txBody>
        </p:sp>
      </p:grpSp>
    </p:spTree>
    <p:extLst>
      <p:ext uri="{BB962C8B-B14F-4D97-AF65-F5344CB8AC3E}">
        <p14:creationId xmlns:p14="http://schemas.microsoft.com/office/powerpoint/2010/main" val="1617968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C9E7-B17E-403D-8F28-1A77385CA6D8}"/>
              </a:ext>
            </a:extLst>
          </p:cNvPr>
          <p:cNvSpPr>
            <a:spLocks noGrp="1"/>
          </p:cNvSpPr>
          <p:nvPr>
            <p:ph type="title"/>
          </p:nvPr>
        </p:nvSpPr>
        <p:spPr>
          <a:xfrm>
            <a:off x="107767" y="2549771"/>
            <a:ext cx="7104731" cy="3502268"/>
          </a:xfrm>
        </p:spPr>
        <p:txBody>
          <a:bodyPr>
            <a:noAutofit/>
          </a:bodyPr>
          <a:lstStyle/>
          <a:p>
            <a:r>
              <a:rPr lang="en-GB" sz="5400"/>
              <a:t>How can Agilisys help NYHDIF members?</a:t>
            </a:r>
            <a:br>
              <a:rPr lang="en-GB" sz="1200"/>
            </a:br>
            <a:br>
              <a:rPr lang="en-GB" sz="1400"/>
            </a:br>
            <a:br>
              <a:rPr lang="en-GB" sz="1400"/>
            </a:br>
            <a:br>
              <a:rPr lang="en-GB" sz="1200"/>
            </a:br>
            <a:endParaRPr lang="en-GB" sz="1200"/>
          </a:p>
        </p:txBody>
      </p:sp>
    </p:spTree>
    <p:extLst>
      <p:ext uri="{BB962C8B-B14F-4D97-AF65-F5344CB8AC3E}">
        <p14:creationId xmlns:p14="http://schemas.microsoft.com/office/powerpoint/2010/main" val="3548043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E782F1-7D4F-4602-828C-02C8B146BAF1}"/>
              </a:ext>
            </a:extLst>
          </p:cNvPr>
          <p:cNvSpPr>
            <a:spLocks noGrp="1"/>
          </p:cNvSpPr>
          <p:nvPr>
            <p:ph idx="1"/>
          </p:nvPr>
        </p:nvSpPr>
        <p:spPr>
          <a:xfrm>
            <a:off x="290195" y="3778378"/>
            <a:ext cx="11401425" cy="2570959"/>
          </a:xfrm>
        </p:spPr>
        <p:txBody>
          <a:bodyPr>
            <a:normAutofit/>
          </a:bodyPr>
          <a:lstStyle/>
          <a:p>
            <a:r>
              <a:rPr lang="en-GB" sz="1800" dirty="0"/>
              <a:t>About Agilisys</a:t>
            </a:r>
          </a:p>
          <a:p>
            <a:r>
              <a:rPr lang="en-GB" sz="1800" dirty="0"/>
              <a:t>Driving Outcomes from Data</a:t>
            </a:r>
          </a:p>
          <a:p>
            <a:r>
              <a:rPr lang="en-GB" sz="1800" dirty="0"/>
              <a:t>Three Tips for Automating Healthcare</a:t>
            </a:r>
          </a:p>
          <a:p>
            <a:r>
              <a:rPr lang="en-GB" sz="1800" dirty="0"/>
              <a:t>The Agilisys Partnering Framework</a:t>
            </a:r>
          </a:p>
          <a:p>
            <a:r>
              <a:rPr lang="en-GB" sz="1800" dirty="0"/>
              <a:t>Group Discussion</a:t>
            </a:r>
          </a:p>
          <a:p>
            <a:endParaRPr lang="en-GB" dirty="0"/>
          </a:p>
          <a:p>
            <a:endParaRPr lang="en-GB" dirty="0"/>
          </a:p>
        </p:txBody>
      </p:sp>
      <p:sp>
        <p:nvSpPr>
          <p:cNvPr id="3" name="Title 2">
            <a:extLst>
              <a:ext uri="{FF2B5EF4-FFF2-40B4-BE49-F238E27FC236}">
                <a16:creationId xmlns:a16="http://schemas.microsoft.com/office/drawing/2014/main" id="{6E2EB342-67E4-4BD0-8393-EC24C3F69674}"/>
              </a:ext>
            </a:extLst>
          </p:cNvPr>
          <p:cNvSpPr>
            <a:spLocks noGrp="1"/>
          </p:cNvSpPr>
          <p:nvPr>
            <p:ph type="title"/>
          </p:nvPr>
        </p:nvSpPr>
        <p:spPr/>
        <p:txBody>
          <a:bodyPr/>
          <a:lstStyle/>
          <a:p>
            <a:r>
              <a:rPr lang="en-GB"/>
              <a:t>Agenda</a:t>
            </a:r>
          </a:p>
        </p:txBody>
      </p:sp>
      <p:sp>
        <p:nvSpPr>
          <p:cNvPr id="5" name="TextBox 4">
            <a:extLst>
              <a:ext uri="{FF2B5EF4-FFF2-40B4-BE49-F238E27FC236}">
                <a16:creationId xmlns:a16="http://schemas.microsoft.com/office/drawing/2014/main" id="{40C37305-D1E7-450F-862F-2B6A94234CC9}"/>
              </a:ext>
            </a:extLst>
          </p:cNvPr>
          <p:cNvSpPr txBox="1"/>
          <p:nvPr/>
        </p:nvSpPr>
        <p:spPr>
          <a:xfrm>
            <a:off x="4849308" y="2493385"/>
            <a:ext cx="2583411" cy="738664"/>
          </a:xfrm>
          <a:prstGeom prst="rect">
            <a:avLst/>
          </a:prstGeom>
          <a:noFill/>
          <a:ln>
            <a:noFill/>
          </a:ln>
        </p:spPr>
        <p:txBody>
          <a:bodyPr wrap="square" rtlCol="0">
            <a:spAutoFit/>
          </a:bodyPr>
          <a:lstStyle/>
          <a:p>
            <a:pPr algn="ctr"/>
            <a:r>
              <a:rPr lang="en-US" sz="1400" b="1">
                <a:solidFill>
                  <a:schemeClr val="accent1"/>
                </a:solidFill>
              </a:rPr>
              <a:t>Kevin Evans</a:t>
            </a:r>
          </a:p>
          <a:p>
            <a:pPr algn="ctr"/>
            <a:r>
              <a:rPr lang="en-US" sz="1400"/>
              <a:t>Healthcare Lead</a:t>
            </a:r>
          </a:p>
          <a:p>
            <a:pPr algn="ctr"/>
            <a:r>
              <a:rPr lang="en-US" sz="1400"/>
              <a:t>kevin.evans@agilisys.co.uk</a:t>
            </a:r>
          </a:p>
        </p:txBody>
      </p:sp>
      <p:sp>
        <p:nvSpPr>
          <p:cNvPr id="6" name="TextBox 5">
            <a:extLst>
              <a:ext uri="{FF2B5EF4-FFF2-40B4-BE49-F238E27FC236}">
                <a16:creationId xmlns:a16="http://schemas.microsoft.com/office/drawing/2014/main" id="{DE1321C0-F500-4FB0-8526-0EA06B3BEF3A}"/>
              </a:ext>
            </a:extLst>
          </p:cNvPr>
          <p:cNvSpPr txBox="1"/>
          <p:nvPr/>
        </p:nvSpPr>
        <p:spPr>
          <a:xfrm>
            <a:off x="3252875" y="2132855"/>
            <a:ext cx="6191906" cy="369332"/>
          </a:xfrm>
          <a:prstGeom prst="rect">
            <a:avLst/>
          </a:prstGeom>
          <a:noFill/>
        </p:spPr>
        <p:txBody>
          <a:bodyPr wrap="square">
            <a:spAutoFit/>
          </a:bodyPr>
          <a:lstStyle/>
          <a:p>
            <a:r>
              <a:rPr lang="en-GB" b="0" i="0">
                <a:solidFill>
                  <a:srgbClr val="000000"/>
                </a:solidFill>
                <a:effectLst/>
                <a:latin typeface="Times New Roman" panose="02020603050405020304" pitchFamily="18" charset="0"/>
              </a:rPr>
              <a:t> </a:t>
            </a:r>
            <a:endParaRPr lang="en-GB"/>
          </a:p>
        </p:txBody>
      </p:sp>
      <p:sp>
        <p:nvSpPr>
          <p:cNvPr id="7" name="TextBox 6">
            <a:extLst>
              <a:ext uri="{FF2B5EF4-FFF2-40B4-BE49-F238E27FC236}">
                <a16:creationId xmlns:a16="http://schemas.microsoft.com/office/drawing/2014/main" id="{1240A20F-8346-4330-9FA9-0E8B3FDA5B6A}"/>
              </a:ext>
            </a:extLst>
          </p:cNvPr>
          <p:cNvSpPr txBox="1"/>
          <p:nvPr/>
        </p:nvSpPr>
        <p:spPr>
          <a:xfrm>
            <a:off x="8153075" y="2491555"/>
            <a:ext cx="2583411" cy="738664"/>
          </a:xfrm>
          <a:prstGeom prst="rect">
            <a:avLst/>
          </a:prstGeom>
          <a:noFill/>
          <a:ln>
            <a:noFill/>
          </a:ln>
        </p:spPr>
        <p:txBody>
          <a:bodyPr wrap="square" rtlCol="0">
            <a:spAutoFit/>
          </a:bodyPr>
          <a:lstStyle/>
          <a:p>
            <a:pPr algn="ctr"/>
            <a:r>
              <a:rPr lang="en-US" sz="1400" b="1">
                <a:solidFill>
                  <a:srgbClr val="6FDDA3"/>
                </a:solidFill>
              </a:rPr>
              <a:t>Rob McNally</a:t>
            </a:r>
          </a:p>
          <a:p>
            <a:pPr algn="ctr"/>
            <a:r>
              <a:rPr lang="en-US" sz="1400"/>
              <a:t>Strategy Consultant</a:t>
            </a:r>
          </a:p>
          <a:p>
            <a:pPr algn="ctr"/>
            <a:r>
              <a:rPr lang="en-US" sz="1400"/>
              <a:t>rob.mcnally@agilisys.co.uk</a:t>
            </a:r>
          </a:p>
        </p:txBody>
      </p:sp>
      <p:sp>
        <p:nvSpPr>
          <p:cNvPr id="8" name="TextBox 7">
            <a:extLst>
              <a:ext uri="{FF2B5EF4-FFF2-40B4-BE49-F238E27FC236}">
                <a16:creationId xmlns:a16="http://schemas.microsoft.com/office/drawing/2014/main" id="{6695A02C-6046-4D8F-AC43-C49BF752A6DF}"/>
              </a:ext>
            </a:extLst>
          </p:cNvPr>
          <p:cNvSpPr txBox="1"/>
          <p:nvPr/>
        </p:nvSpPr>
        <p:spPr>
          <a:xfrm>
            <a:off x="1515345" y="2493385"/>
            <a:ext cx="2583411" cy="738664"/>
          </a:xfrm>
          <a:prstGeom prst="rect">
            <a:avLst/>
          </a:prstGeom>
          <a:noFill/>
          <a:ln>
            <a:noFill/>
          </a:ln>
        </p:spPr>
        <p:txBody>
          <a:bodyPr wrap="square" rtlCol="0">
            <a:spAutoFit/>
          </a:bodyPr>
          <a:lstStyle/>
          <a:p>
            <a:pPr algn="ctr"/>
            <a:r>
              <a:rPr lang="en-US" sz="1400" b="1">
                <a:solidFill>
                  <a:srgbClr val="F8C01B"/>
                </a:solidFill>
              </a:rPr>
              <a:t>Max Jones</a:t>
            </a:r>
          </a:p>
          <a:p>
            <a:pPr algn="ctr"/>
            <a:r>
              <a:rPr lang="en-US" sz="1400"/>
              <a:t>Managing Partner – Health</a:t>
            </a:r>
          </a:p>
          <a:p>
            <a:pPr algn="ctr"/>
            <a:r>
              <a:rPr lang="en-US" sz="1400"/>
              <a:t>max.jones@agilisys.co.uk</a:t>
            </a:r>
          </a:p>
        </p:txBody>
      </p:sp>
      <p:pic>
        <p:nvPicPr>
          <p:cNvPr id="9" name="Picture Placeholder 4" descr="Photo of Max Jones">
            <a:extLst>
              <a:ext uri="{FF2B5EF4-FFF2-40B4-BE49-F238E27FC236}">
                <a16:creationId xmlns:a16="http://schemas.microsoft.com/office/drawing/2014/main" id="{43EBBD2A-9C53-4565-B56B-2E7780733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709" y="779517"/>
            <a:ext cx="1584685" cy="15846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erson in a suit&#10;&#10;Description automatically generated with low confidence">
            <a:extLst>
              <a:ext uri="{FF2B5EF4-FFF2-40B4-BE49-F238E27FC236}">
                <a16:creationId xmlns:a16="http://schemas.microsoft.com/office/drawing/2014/main" id="{2DD6E6CF-018D-4AA2-B1CE-0EE0480EDC0E}"/>
              </a:ext>
            </a:extLst>
          </p:cNvPr>
          <p:cNvPicPr>
            <a:picLocks noChangeAspect="1"/>
          </p:cNvPicPr>
          <p:nvPr/>
        </p:nvPicPr>
        <p:blipFill>
          <a:blip r:embed="rId3">
            <a:extLst>
              <a:ext uri="{28A0092B-C50C-407E-A947-70E740481C1C}">
                <a14:useLocalDpi xmlns:a14="http://schemas.microsoft.com/office/drawing/2010/main" val="0"/>
              </a:ext>
            </a:extLst>
          </a:blip>
          <a:srcRect r="-409" b="-114"/>
          <a:stretch>
            <a:fillRect/>
          </a:stretch>
        </p:blipFill>
        <p:spPr bwMode="auto">
          <a:xfrm>
            <a:off x="5636436" y="1093335"/>
            <a:ext cx="1090295" cy="1106170"/>
          </a:xfrm>
          <a:prstGeom prst="rect">
            <a:avLst/>
          </a:prstGeom>
          <a:solidFill>
            <a:srgbClr val="FFFFFF"/>
          </a:solidFill>
          <a:ln w="76200">
            <a:noFill/>
          </a:ln>
        </p:spPr>
      </p:pic>
      <p:pic>
        <p:nvPicPr>
          <p:cNvPr id="11" name="Content Placeholder 4">
            <a:extLst>
              <a:ext uri="{FF2B5EF4-FFF2-40B4-BE49-F238E27FC236}">
                <a16:creationId xmlns:a16="http://schemas.microsoft.com/office/drawing/2014/main" id="{A3C1C565-AFE6-49C5-82D4-FBBBBE1DA605}"/>
              </a:ext>
            </a:extLst>
          </p:cNvPr>
          <p:cNvPicPr>
            <a:picLocks noChangeAspect="1"/>
          </p:cNvPicPr>
          <p:nvPr/>
        </p:nvPicPr>
        <p:blipFill>
          <a:blip r:embed="rId4"/>
          <a:srcRect l="1278" r="1278"/>
          <a:stretch/>
        </p:blipFill>
        <p:spPr>
          <a:xfrm>
            <a:off x="8662315" y="911112"/>
            <a:ext cx="1369354" cy="1347202"/>
          </a:xfrm>
          <a:prstGeom prst="ellipse">
            <a:avLst/>
          </a:prstGeom>
          <a:ln w="101600">
            <a:solidFill>
              <a:srgbClr val="6FDDA3"/>
            </a:solidFill>
          </a:ln>
          <a:effectLst/>
        </p:spPr>
      </p:pic>
      <p:sp>
        <p:nvSpPr>
          <p:cNvPr id="12" name="Oval 11">
            <a:extLst>
              <a:ext uri="{FF2B5EF4-FFF2-40B4-BE49-F238E27FC236}">
                <a16:creationId xmlns:a16="http://schemas.microsoft.com/office/drawing/2014/main" id="{53F560A2-AB17-487E-8854-B9E2A86C30DE}"/>
              </a:ext>
            </a:extLst>
          </p:cNvPr>
          <p:cNvSpPr/>
          <p:nvPr/>
        </p:nvSpPr>
        <p:spPr>
          <a:xfrm>
            <a:off x="5397884" y="858464"/>
            <a:ext cx="1465941" cy="1465098"/>
          </a:xfrm>
          <a:prstGeom prst="ellipse">
            <a:avLst/>
          </a:prstGeom>
          <a:noFill/>
          <a:ln w="101600" cap="flat" cmpd="sng">
            <a:solidFill>
              <a:srgbClr val="FE5D5E"/>
            </a:solid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spTree>
    <p:extLst>
      <p:ext uri="{BB962C8B-B14F-4D97-AF65-F5344CB8AC3E}">
        <p14:creationId xmlns:p14="http://schemas.microsoft.com/office/powerpoint/2010/main" val="2469097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672C1C-AE1F-4156-86D6-8FB249E01AD0}"/>
              </a:ext>
            </a:extLst>
          </p:cNvPr>
          <p:cNvPicPr>
            <a:picLocks noChangeAspect="1"/>
          </p:cNvPicPr>
          <p:nvPr/>
        </p:nvPicPr>
        <p:blipFill>
          <a:blip r:embed="rId3"/>
          <a:stretch>
            <a:fillRect/>
          </a:stretch>
        </p:blipFill>
        <p:spPr>
          <a:xfrm>
            <a:off x="-641169" y="519366"/>
            <a:ext cx="13460185" cy="6109308"/>
          </a:xfrm>
          <a:prstGeom prst="rect">
            <a:avLst/>
          </a:prstGeom>
        </p:spPr>
      </p:pic>
      <p:pic>
        <p:nvPicPr>
          <p:cNvPr id="7" name="Picture 2">
            <a:extLst>
              <a:ext uri="{FF2B5EF4-FFF2-40B4-BE49-F238E27FC236}">
                <a16:creationId xmlns:a16="http://schemas.microsoft.com/office/drawing/2014/main" id="{C3DF29F8-4531-441C-A10D-5DE23EB03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5416" y="4600433"/>
            <a:ext cx="825590" cy="825590"/>
          </a:xfrm>
          <a:prstGeom prst="rect">
            <a:avLst/>
          </a:prstGeom>
          <a:noFill/>
          <a:extLst>
            <a:ext uri="{909E8E84-426E-40DD-AFC4-6F175D3DCCD1}">
              <a14:hiddenFill xmlns:a14="http://schemas.microsoft.com/office/drawing/2010/main">
                <a:solidFill>
                  <a:srgbClr val="FFFFFF"/>
                </a:solidFill>
              </a14:hiddenFill>
            </a:ext>
          </a:extLst>
        </p:spPr>
      </p:pic>
      <p:sp>
        <p:nvSpPr>
          <p:cNvPr id="194" name="TextBox 193">
            <a:extLst>
              <a:ext uri="{FF2B5EF4-FFF2-40B4-BE49-F238E27FC236}">
                <a16:creationId xmlns:a16="http://schemas.microsoft.com/office/drawing/2014/main" id="{BD6F12BC-D42F-490C-BC62-06FCF2E42ECC}"/>
              </a:ext>
            </a:extLst>
          </p:cNvPr>
          <p:cNvSpPr txBox="1"/>
          <p:nvPr/>
        </p:nvSpPr>
        <p:spPr>
          <a:xfrm>
            <a:off x="11264484" y="5178635"/>
            <a:ext cx="866634" cy="276999"/>
          </a:xfrm>
          <a:prstGeom prst="rect">
            <a:avLst/>
          </a:prstGeom>
          <a:noFill/>
        </p:spPr>
        <p:txBody>
          <a:bodyPr wrap="square" rtlCol="0">
            <a:spAutoFit/>
          </a:bodyPr>
          <a:lstStyle/>
          <a:p>
            <a:r>
              <a:rPr lang="en-US" sz="600">
                <a:solidFill>
                  <a:srgbClr val="EE4A5F"/>
                </a:solidFill>
              </a:rPr>
              <a:t>Mersey Care</a:t>
            </a:r>
          </a:p>
          <a:p>
            <a:r>
              <a:rPr lang="en-US" sz="600">
                <a:solidFill>
                  <a:schemeClr val="tx2"/>
                </a:solidFill>
              </a:rPr>
              <a:t>Data</a:t>
            </a:r>
          </a:p>
        </p:txBody>
      </p:sp>
      <p:sp>
        <p:nvSpPr>
          <p:cNvPr id="8" name="Title 2">
            <a:extLst>
              <a:ext uri="{FF2B5EF4-FFF2-40B4-BE49-F238E27FC236}">
                <a16:creationId xmlns:a16="http://schemas.microsoft.com/office/drawing/2014/main" id="{0E828E23-CBD0-4F4B-9D6A-6DBDB9505E38}"/>
              </a:ext>
            </a:extLst>
          </p:cNvPr>
          <p:cNvSpPr txBox="1">
            <a:spLocks/>
          </p:cNvSpPr>
          <p:nvPr/>
        </p:nvSpPr>
        <p:spPr>
          <a:xfrm>
            <a:off x="176976" y="-79420"/>
            <a:ext cx="10761384" cy="825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baseline="0">
                <a:solidFill>
                  <a:schemeClr val="tx2"/>
                </a:solidFill>
                <a:latin typeface="+mj-lt"/>
                <a:ea typeface="+mj-ea"/>
                <a:cs typeface="+mj-cs"/>
              </a:defRPr>
            </a:lvl1pPr>
          </a:lstStyle>
          <a:p>
            <a:r>
              <a:rPr lang="en-GB"/>
              <a:t>We have been supporting innovation in healthcare for over 16 years</a:t>
            </a:r>
            <a:endParaRPr lang="en-US"/>
          </a:p>
        </p:txBody>
      </p:sp>
      <p:grpSp>
        <p:nvGrpSpPr>
          <p:cNvPr id="10" name="Group 9">
            <a:extLst>
              <a:ext uri="{FF2B5EF4-FFF2-40B4-BE49-F238E27FC236}">
                <a16:creationId xmlns:a16="http://schemas.microsoft.com/office/drawing/2014/main" id="{E6DE6D16-E9D6-4FD1-BA50-5E327A650678}"/>
              </a:ext>
            </a:extLst>
          </p:cNvPr>
          <p:cNvGrpSpPr/>
          <p:nvPr/>
        </p:nvGrpSpPr>
        <p:grpSpPr>
          <a:xfrm>
            <a:off x="3477126" y="6190085"/>
            <a:ext cx="236305" cy="236305"/>
            <a:chOff x="4869951" y="1335640"/>
            <a:chExt cx="236305" cy="236305"/>
          </a:xfrm>
        </p:grpSpPr>
        <p:sp>
          <p:nvSpPr>
            <p:cNvPr id="11" name="Oval 10">
              <a:extLst>
                <a:ext uri="{FF2B5EF4-FFF2-40B4-BE49-F238E27FC236}">
                  <a16:creationId xmlns:a16="http://schemas.microsoft.com/office/drawing/2014/main" id="{27336CA5-A876-47CB-8A12-DF2881DBCE53}"/>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12" name="Oval 11">
              <a:extLst>
                <a:ext uri="{FF2B5EF4-FFF2-40B4-BE49-F238E27FC236}">
                  <a16:creationId xmlns:a16="http://schemas.microsoft.com/office/drawing/2014/main" id="{5A26FFC8-9137-4061-ACCB-EB81A1A70221}"/>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grpSp>
        <p:nvGrpSpPr>
          <p:cNvPr id="13" name="Group 12">
            <a:extLst>
              <a:ext uri="{FF2B5EF4-FFF2-40B4-BE49-F238E27FC236}">
                <a16:creationId xmlns:a16="http://schemas.microsoft.com/office/drawing/2014/main" id="{41DD37C2-F97F-4E41-AF15-B67CD7A4995E}"/>
              </a:ext>
            </a:extLst>
          </p:cNvPr>
          <p:cNvGrpSpPr/>
          <p:nvPr/>
        </p:nvGrpSpPr>
        <p:grpSpPr>
          <a:xfrm>
            <a:off x="237487" y="3027180"/>
            <a:ext cx="236305" cy="236305"/>
            <a:chOff x="4869951" y="1335640"/>
            <a:chExt cx="236305" cy="236305"/>
          </a:xfrm>
        </p:grpSpPr>
        <p:sp>
          <p:nvSpPr>
            <p:cNvPr id="14" name="Oval 13">
              <a:extLst>
                <a:ext uri="{FF2B5EF4-FFF2-40B4-BE49-F238E27FC236}">
                  <a16:creationId xmlns:a16="http://schemas.microsoft.com/office/drawing/2014/main" id="{5F8700FA-B141-4F78-AD17-525B2EF2BF89}"/>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15" name="Oval 14">
              <a:extLst>
                <a:ext uri="{FF2B5EF4-FFF2-40B4-BE49-F238E27FC236}">
                  <a16:creationId xmlns:a16="http://schemas.microsoft.com/office/drawing/2014/main" id="{B127E4F6-DA9E-4B10-BA05-DD1C2BF113A8}"/>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grpSp>
        <p:nvGrpSpPr>
          <p:cNvPr id="16" name="Group 15">
            <a:extLst>
              <a:ext uri="{FF2B5EF4-FFF2-40B4-BE49-F238E27FC236}">
                <a16:creationId xmlns:a16="http://schemas.microsoft.com/office/drawing/2014/main" id="{35DF0E4F-1AF6-4622-9165-84B44B9C2AB5}"/>
              </a:ext>
            </a:extLst>
          </p:cNvPr>
          <p:cNvGrpSpPr/>
          <p:nvPr/>
        </p:nvGrpSpPr>
        <p:grpSpPr>
          <a:xfrm>
            <a:off x="1358713" y="3062950"/>
            <a:ext cx="236305" cy="236305"/>
            <a:chOff x="4869951" y="1335640"/>
            <a:chExt cx="236305" cy="236305"/>
          </a:xfrm>
        </p:grpSpPr>
        <p:sp>
          <p:nvSpPr>
            <p:cNvPr id="17" name="Oval 16">
              <a:extLst>
                <a:ext uri="{FF2B5EF4-FFF2-40B4-BE49-F238E27FC236}">
                  <a16:creationId xmlns:a16="http://schemas.microsoft.com/office/drawing/2014/main" id="{096F53F1-0C51-41F4-883A-79F7E3E1F1B1}"/>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18" name="Oval 17">
              <a:extLst>
                <a:ext uri="{FF2B5EF4-FFF2-40B4-BE49-F238E27FC236}">
                  <a16:creationId xmlns:a16="http://schemas.microsoft.com/office/drawing/2014/main" id="{649E71D0-BA67-4811-813F-CC6BA42B210A}"/>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grpSp>
        <p:nvGrpSpPr>
          <p:cNvPr id="19" name="Group 18">
            <a:extLst>
              <a:ext uri="{FF2B5EF4-FFF2-40B4-BE49-F238E27FC236}">
                <a16:creationId xmlns:a16="http://schemas.microsoft.com/office/drawing/2014/main" id="{6B61D14A-B591-4AAF-BA6E-8B05D0CCDB0E}"/>
              </a:ext>
            </a:extLst>
          </p:cNvPr>
          <p:cNvGrpSpPr/>
          <p:nvPr/>
        </p:nvGrpSpPr>
        <p:grpSpPr>
          <a:xfrm>
            <a:off x="1800851" y="5844620"/>
            <a:ext cx="236305" cy="236305"/>
            <a:chOff x="4869951" y="1335640"/>
            <a:chExt cx="236305" cy="236305"/>
          </a:xfrm>
        </p:grpSpPr>
        <p:sp>
          <p:nvSpPr>
            <p:cNvPr id="20" name="Oval 19">
              <a:extLst>
                <a:ext uri="{FF2B5EF4-FFF2-40B4-BE49-F238E27FC236}">
                  <a16:creationId xmlns:a16="http://schemas.microsoft.com/office/drawing/2014/main" id="{AB949EAE-D23C-4908-9E27-AD1B469FFA32}"/>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21" name="Oval 20">
              <a:extLst>
                <a:ext uri="{FF2B5EF4-FFF2-40B4-BE49-F238E27FC236}">
                  <a16:creationId xmlns:a16="http://schemas.microsoft.com/office/drawing/2014/main" id="{9EC05914-E74A-4BC8-A204-BBBD4B73B7FA}"/>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grpSp>
        <p:nvGrpSpPr>
          <p:cNvPr id="22" name="Group 21">
            <a:extLst>
              <a:ext uri="{FF2B5EF4-FFF2-40B4-BE49-F238E27FC236}">
                <a16:creationId xmlns:a16="http://schemas.microsoft.com/office/drawing/2014/main" id="{2E9C26B2-CC79-4D71-862E-A4B9F6549A60}"/>
              </a:ext>
            </a:extLst>
          </p:cNvPr>
          <p:cNvGrpSpPr/>
          <p:nvPr/>
        </p:nvGrpSpPr>
        <p:grpSpPr>
          <a:xfrm>
            <a:off x="3914883" y="4693905"/>
            <a:ext cx="236305" cy="236305"/>
            <a:chOff x="4869951" y="1335640"/>
            <a:chExt cx="236305" cy="236305"/>
          </a:xfrm>
        </p:grpSpPr>
        <p:sp>
          <p:nvSpPr>
            <p:cNvPr id="23" name="Oval 22">
              <a:extLst>
                <a:ext uri="{FF2B5EF4-FFF2-40B4-BE49-F238E27FC236}">
                  <a16:creationId xmlns:a16="http://schemas.microsoft.com/office/drawing/2014/main" id="{7761163B-0083-44D8-816F-2DE9A9399DD3}"/>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24" name="Oval 23">
              <a:extLst>
                <a:ext uri="{FF2B5EF4-FFF2-40B4-BE49-F238E27FC236}">
                  <a16:creationId xmlns:a16="http://schemas.microsoft.com/office/drawing/2014/main" id="{CAD04060-97C8-4AA9-A5F9-E257225D4F8B}"/>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grpSp>
        <p:nvGrpSpPr>
          <p:cNvPr id="25" name="Group 24">
            <a:extLst>
              <a:ext uri="{FF2B5EF4-FFF2-40B4-BE49-F238E27FC236}">
                <a16:creationId xmlns:a16="http://schemas.microsoft.com/office/drawing/2014/main" id="{D24E29C3-8923-461F-BFA4-A4CBA4E417B8}"/>
              </a:ext>
            </a:extLst>
          </p:cNvPr>
          <p:cNvGrpSpPr/>
          <p:nvPr/>
        </p:nvGrpSpPr>
        <p:grpSpPr>
          <a:xfrm>
            <a:off x="3931123" y="3929520"/>
            <a:ext cx="236305" cy="236305"/>
            <a:chOff x="4869951" y="1335640"/>
            <a:chExt cx="236305" cy="236305"/>
          </a:xfrm>
        </p:grpSpPr>
        <p:sp>
          <p:nvSpPr>
            <p:cNvPr id="26" name="Oval 25">
              <a:extLst>
                <a:ext uri="{FF2B5EF4-FFF2-40B4-BE49-F238E27FC236}">
                  <a16:creationId xmlns:a16="http://schemas.microsoft.com/office/drawing/2014/main" id="{484F4759-16BF-41DD-91B0-E255DE6D49CA}"/>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27" name="Oval 26">
              <a:extLst>
                <a:ext uri="{FF2B5EF4-FFF2-40B4-BE49-F238E27FC236}">
                  <a16:creationId xmlns:a16="http://schemas.microsoft.com/office/drawing/2014/main" id="{143E2E53-6E5D-4DF3-8C5A-11FB83D27E4E}"/>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grpSp>
        <p:nvGrpSpPr>
          <p:cNvPr id="28" name="Group 27">
            <a:extLst>
              <a:ext uri="{FF2B5EF4-FFF2-40B4-BE49-F238E27FC236}">
                <a16:creationId xmlns:a16="http://schemas.microsoft.com/office/drawing/2014/main" id="{C366163A-343D-409A-AFEC-1F1B18DF6134}"/>
              </a:ext>
            </a:extLst>
          </p:cNvPr>
          <p:cNvGrpSpPr/>
          <p:nvPr/>
        </p:nvGrpSpPr>
        <p:grpSpPr>
          <a:xfrm>
            <a:off x="3953322" y="2232630"/>
            <a:ext cx="236305" cy="236305"/>
            <a:chOff x="4869951" y="1335640"/>
            <a:chExt cx="236305" cy="236305"/>
          </a:xfrm>
        </p:grpSpPr>
        <p:sp>
          <p:nvSpPr>
            <p:cNvPr id="29" name="Oval 28">
              <a:extLst>
                <a:ext uri="{FF2B5EF4-FFF2-40B4-BE49-F238E27FC236}">
                  <a16:creationId xmlns:a16="http://schemas.microsoft.com/office/drawing/2014/main" id="{B3DEFFBD-28C8-4B84-B6BD-6110AF8C20EE}"/>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30" name="Oval 29">
              <a:extLst>
                <a:ext uri="{FF2B5EF4-FFF2-40B4-BE49-F238E27FC236}">
                  <a16:creationId xmlns:a16="http://schemas.microsoft.com/office/drawing/2014/main" id="{617CCD8D-C045-4BE7-B1E9-B9287B4BFB61}"/>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grpSp>
        <p:nvGrpSpPr>
          <p:cNvPr id="31" name="Group 30">
            <a:extLst>
              <a:ext uri="{FF2B5EF4-FFF2-40B4-BE49-F238E27FC236}">
                <a16:creationId xmlns:a16="http://schemas.microsoft.com/office/drawing/2014/main" id="{8F9530B8-CCF7-4A0A-A4F6-A8AAE5A5928C}"/>
              </a:ext>
            </a:extLst>
          </p:cNvPr>
          <p:cNvGrpSpPr/>
          <p:nvPr/>
        </p:nvGrpSpPr>
        <p:grpSpPr>
          <a:xfrm>
            <a:off x="4987740" y="1680116"/>
            <a:ext cx="236305" cy="236305"/>
            <a:chOff x="4869951" y="1335640"/>
            <a:chExt cx="236305" cy="236305"/>
          </a:xfrm>
        </p:grpSpPr>
        <p:sp>
          <p:nvSpPr>
            <p:cNvPr id="32" name="Oval 31">
              <a:extLst>
                <a:ext uri="{FF2B5EF4-FFF2-40B4-BE49-F238E27FC236}">
                  <a16:creationId xmlns:a16="http://schemas.microsoft.com/office/drawing/2014/main" id="{943B7CC7-832A-45DB-8AE7-424D0802C5B3}"/>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33" name="Oval 32">
              <a:extLst>
                <a:ext uri="{FF2B5EF4-FFF2-40B4-BE49-F238E27FC236}">
                  <a16:creationId xmlns:a16="http://schemas.microsoft.com/office/drawing/2014/main" id="{E8087770-95F0-42EE-8CFE-F9B69D88AD7E}"/>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grpSp>
        <p:nvGrpSpPr>
          <p:cNvPr id="34" name="Group 33">
            <a:extLst>
              <a:ext uri="{FF2B5EF4-FFF2-40B4-BE49-F238E27FC236}">
                <a16:creationId xmlns:a16="http://schemas.microsoft.com/office/drawing/2014/main" id="{D06A3C0D-733E-48A3-BB5F-2AFF56F4A066}"/>
              </a:ext>
            </a:extLst>
          </p:cNvPr>
          <p:cNvGrpSpPr/>
          <p:nvPr/>
        </p:nvGrpSpPr>
        <p:grpSpPr>
          <a:xfrm>
            <a:off x="6009817" y="2029145"/>
            <a:ext cx="236305" cy="236305"/>
            <a:chOff x="4869951" y="1335640"/>
            <a:chExt cx="236305" cy="236305"/>
          </a:xfrm>
        </p:grpSpPr>
        <p:sp>
          <p:nvSpPr>
            <p:cNvPr id="35" name="Oval 34">
              <a:extLst>
                <a:ext uri="{FF2B5EF4-FFF2-40B4-BE49-F238E27FC236}">
                  <a16:creationId xmlns:a16="http://schemas.microsoft.com/office/drawing/2014/main" id="{2DB09271-BDBF-4DF4-B3B7-226DCBD50402}"/>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36" name="Oval 35">
              <a:extLst>
                <a:ext uri="{FF2B5EF4-FFF2-40B4-BE49-F238E27FC236}">
                  <a16:creationId xmlns:a16="http://schemas.microsoft.com/office/drawing/2014/main" id="{F7D0974D-1C2D-4148-B2C7-180163737F5C}"/>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grpSp>
        <p:nvGrpSpPr>
          <p:cNvPr id="37" name="Group 36">
            <a:extLst>
              <a:ext uri="{FF2B5EF4-FFF2-40B4-BE49-F238E27FC236}">
                <a16:creationId xmlns:a16="http://schemas.microsoft.com/office/drawing/2014/main" id="{395F1595-2FEB-4EBE-A1C1-6A642E8AE5B4}"/>
              </a:ext>
            </a:extLst>
          </p:cNvPr>
          <p:cNvGrpSpPr/>
          <p:nvPr/>
        </p:nvGrpSpPr>
        <p:grpSpPr>
          <a:xfrm>
            <a:off x="6060880" y="2889994"/>
            <a:ext cx="236305" cy="236305"/>
            <a:chOff x="4869951" y="1335640"/>
            <a:chExt cx="236305" cy="236305"/>
          </a:xfrm>
        </p:grpSpPr>
        <p:sp>
          <p:nvSpPr>
            <p:cNvPr id="38" name="Oval 37">
              <a:extLst>
                <a:ext uri="{FF2B5EF4-FFF2-40B4-BE49-F238E27FC236}">
                  <a16:creationId xmlns:a16="http://schemas.microsoft.com/office/drawing/2014/main" id="{EC4EB3E8-B13F-43D9-A80E-A6335B2E09CA}"/>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39" name="Oval 38">
              <a:extLst>
                <a:ext uri="{FF2B5EF4-FFF2-40B4-BE49-F238E27FC236}">
                  <a16:creationId xmlns:a16="http://schemas.microsoft.com/office/drawing/2014/main" id="{8BF4E38C-1032-4F2C-BA5B-B931BB4B68BA}"/>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grpSp>
        <p:nvGrpSpPr>
          <p:cNvPr id="40" name="Group 39">
            <a:extLst>
              <a:ext uri="{FF2B5EF4-FFF2-40B4-BE49-F238E27FC236}">
                <a16:creationId xmlns:a16="http://schemas.microsoft.com/office/drawing/2014/main" id="{FD438746-61F5-49CF-8D1E-E4C74646D260}"/>
              </a:ext>
            </a:extLst>
          </p:cNvPr>
          <p:cNvGrpSpPr/>
          <p:nvPr/>
        </p:nvGrpSpPr>
        <p:grpSpPr>
          <a:xfrm>
            <a:off x="6070116" y="3649333"/>
            <a:ext cx="236305" cy="236305"/>
            <a:chOff x="4869951" y="1335640"/>
            <a:chExt cx="236305" cy="236305"/>
          </a:xfrm>
        </p:grpSpPr>
        <p:sp>
          <p:nvSpPr>
            <p:cNvPr id="41" name="Oval 40">
              <a:extLst>
                <a:ext uri="{FF2B5EF4-FFF2-40B4-BE49-F238E27FC236}">
                  <a16:creationId xmlns:a16="http://schemas.microsoft.com/office/drawing/2014/main" id="{46D4E6BF-64B8-447A-841C-21C50A1CDED3}"/>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42" name="Oval 41">
              <a:extLst>
                <a:ext uri="{FF2B5EF4-FFF2-40B4-BE49-F238E27FC236}">
                  <a16:creationId xmlns:a16="http://schemas.microsoft.com/office/drawing/2014/main" id="{071075B8-1414-407F-834A-401D7A0B742E}"/>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grpSp>
        <p:nvGrpSpPr>
          <p:cNvPr id="43" name="Group 42">
            <a:extLst>
              <a:ext uri="{FF2B5EF4-FFF2-40B4-BE49-F238E27FC236}">
                <a16:creationId xmlns:a16="http://schemas.microsoft.com/office/drawing/2014/main" id="{2AE4904D-E9F4-4F93-8BD2-ADE97557F4D1}"/>
              </a:ext>
            </a:extLst>
          </p:cNvPr>
          <p:cNvGrpSpPr/>
          <p:nvPr/>
        </p:nvGrpSpPr>
        <p:grpSpPr>
          <a:xfrm>
            <a:off x="6711784" y="5160344"/>
            <a:ext cx="236305" cy="236305"/>
            <a:chOff x="4869951" y="1335640"/>
            <a:chExt cx="236305" cy="236305"/>
          </a:xfrm>
        </p:grpSpPr>
        <p:sp>
          <p:nvSpPr>
            <p:cNvPr id="44" name="Oval 43">
              <a:extLst>
                <a:ext uri="{FF2B5EF4-FFF2-40B4-BE49-F238E27FC236}">
                  <a16:creationId xmlns:a16="http://schemas.microsoft.com/office/drawing/2014/main" id="{600E3AB1-63CC-4B49-A5AC-5A9AA343E4BE}"/>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45" name="Oval 44">
              <a:extLst>
                <a:ext uri="{FF2B5EF4-FFF2-40B4-BE49-F238E27FC236}">
                  <a16:creationId xmlns:a16="http://schemas.microsoft.com/office/drawing/2014/main" id="{E33B4C3A-9F07-4A92-93C5-09E6B1AA30F2}"/>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grpSp>
        <p:nvGrpSpPr>
          <p:cNvPr id="46" name="Group 45">
            <a:extLst>
              <a:ext uri="{FF2B5EF4-FFF2-40B4-BE49-F238E27FC236}">
                <a16:creationId xmlns:a16="http://schemas.microsoft.com/office/drawing/2014/main" id="{BC8EE727-279B-4945-B57D-B94B0CDD3C2F}"/>
              </a:ext>
            </a:extLst>
          </p:cNvPr>
          <p:cNvGrpSpPr/>
          <p:nvPr/>
        </p:nvGrpSpPr>
        <p:grpSpPr>
          <a:xfrm>
            <a:off x="7736807" y="5163627"/>
            <a:ext cx="236305" cy="236305"/>
            <a:chOff x="4869951" y="1335640"/>
            <a:chExt cx="236305" cy="236305"/>
          </a:xfrm>
        </p:grpSpPr>
        <p:sp>
          <p:nvSpPr>
            <p:cNvPr id="47" name="Oval 46">
              <a:extLst>
                <a:ext uri="{FF2B5EF4-FFF2-40B4-BE49-F238E27FC236}">
                  <a16:creationId xmlns:a16="http://schemas.microsoft.com/office/drawing/2014/main" id="{7152AC8B-E9F5-43C4-AAA2-78C2AB3CD9BC}"/>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48" name="Oval 47">
              <a:extLst>
                <a:ext uri="{FF2B5EF4-FFF2-40B4-BE49-F238E27FC236}">
                  <a16:creationId xmlns:a16="http://schemas.microsoft.com/office/drawing/2014/main" id="{816D0EB4-E8D0-45DF-8561-B0148C37D2BE}"/>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grpSp>
        <p:nvGrpSpPr>
          <p:cNvPr id="49" name="Group 48">
            <a:extLst>
              <a:ext uri="{FF2B5EF4-FFF2-40B4-BE49-F238E27FC236}">
                <a16:creationId xmlns:a16="http://schemas.microsoft.com/office/drawing/2014/main" id="{8AB6286B-E3D5-4B29-A462-5F172BCF51AE}"/>
              </a:ext>
            </a:extLst>
          </p:cNvPr>
          <p:cNvGrpSpPr/>
          <p:nvPr/>
        </p:nvGrpSpPr>
        <p:grpSpPr>
          <a:xfrm>
            <a:off x="10272569" y="1044827"/>
            <a:ext cx="236305" cy="236305"/>
            <a:chOff x="4869951" y="1335640"/>
            <a:chExt cx="236305" cy="236305"/>
          </a:xfrm>
        </p:grpSpPr>
        <p:sp>
          <p:nvSpPr>
            <p:cNvPr id="50" name="Oval 49">
              <a:extLst>
                <a:ext uri="{FF2B5EF4-FFF2-40B4-BE49-F238E27FC236}">
                  <a16:creationId xmlns:a16="http://schemas.microsoft.com/office/drawing/2014/main" id="{BA309EFE-2BD7-4461-A493-B3F9D450D6F5}"/>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51" name="Oval 50">
              <a:extLst>
                <a:ext uri="{FF2B5EF4-FFF2-40B4-BE49-F238E27FC236}">
                  <a16:creationId xmlns:a16="http://schemas.microsoft.com/office/drawing/2014/main" id="{F16B03C9-5E99-4985-9A56-A717177D0D40}"/>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grpSp>
        <p:nvGrpSpPr>
          <p:cNvPr id="52" name="Group 51">
            <a:extLst>
              <a:ext uri="{FF2B5EF4-FFF2-40B4-BE49-F238E27FC236}">
                <a16:creationId xmlns:a16="http://schemas.microsoft.com/office/drawing/2014/main" id="{BC5C66B1-C3A3-4023-A867-CAE7F4972FAC}"/>
              </a:ext>
            </a:extLst>
          </p:cNvPr>
          <p:cNvGrpSpPr/>
          <p:nvPr/>
        </p:nvGrpSpPr>
        <p:grpSpPr>
          <a:xfrm>
            <a:off x="1776936" y="4418992"/>
            <a:ext cx="236305" cy="236305"/>
            <a:chOff x="4869951" y="1335640"/>
            <a:chExt cx="236305" cy="236305"/>
          </a:xfrm>
        </p:grpSpPr>
        <p:sp>
          <p:nvSpPr>
            <p:cNvPr id="53" name="Oval 52">
              <a:extLst>
                <a:ext uri="{FF2B5EF4-FFF2-40B4-BE49-F238E27FC236}">
                  <a16:creationId xmlns:a16="http://schemas.microsoft.com/office/drawing/2014/main" id="{8529EEF2-9F5A-41EB-8B74-2F96D0ED5177}"/>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54" name="Oval 53">
              <a:extLst>
                <a:ext uri="{FF2B5EF4-FFF2-40B4-BE49-F238E27FC236}">
                  <a16:creationId xmlns:a16="http://schemas.microsoft.com/office/drawing/2014/main" id="{999DC91B-E70A-4809-9199-F9640FD7273B}"/>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sp>
        <p:nvSpPr>
          <p:cNvPr id="55" name="TextBox 54">
            <a:extLst>
              <a:ext uri="{FF2B5EF4-FFF2-40B4-BE49-F238E27FC236}">
                <a16:creationId xmlns:a16="http://schemas.microsoft.com/office/drawing/2014/main" id="{177C658E-896D-4732-83B1-64EE72E834DE}"/>
              </a:ext>
            </a:extLst>
          </p:cNvPr>
          <p:cNvSpPr txBox="1"/>
          <p:nvPr/>
        </p:nvSpPr>
        <p:spPr>
          <a:xfrm>
            <a:off x="418825" y="2883027"/>
            <a:ext cx="621792" cy="317330"/>
          </a:xfrm>
          <a:prstGeom prst="rect">
            <a:avLst/>
          </a:prstGeom>
          <a:noFill/>
        </p:spPr>
        <p:txBody>
          <a:bodyPr wrap="square" rtlCol="0">
            <a:spAutoFit/>
          </a:bodyPr>
          <a:lstStyle/>
          <a:p>
            <a:pPr algn="ctr"/>
            <a:r>
              <a:rPr lang="en-US" sz="1400" b="1">
                <a:solidFill>
                  <a:srgbClr val="EE4A5F"/>
                </a:solidFill>
              </a:rPr>
              <a:t>2005</a:t>
            </a:r>
          </a:p>
        </p:txBody>
      </p:sp>
      <p:sp>
        <p:nvSpPr>
          <p:cNvPr id="56" name="TextBox 55">
            <a:extLst>
              <a:ext uri="{FF2B5EF4-FFF2-40B4-BE49-F238E27FC236}">
                <a16:creationId xmlns:a16="http://schemas.microsoft.com/office/drawing/2014/main" id="{4E21E677-E95C-40DB-BEA1-EDECEF1087DE}"/>
              </a:ext>
            </a:extLst>
          </p:cNvPr>
          <p:cNvSpPr txBox="1"/>
          <p:nvPr/>
        </p:nvSpPr>
        <p:spPr>
          <a:xfrm>
            <a:off x="1158114" y="3282607"/>
            <a:ext cx="621792" cy="317330"/>
          </a:xfrm>
          <a:prstGeom prst="rect">
            <a:avLst/>
          </a:prstGeom>
          <a:noFill/>
        </p:spPr>
        <p:txBody>
          <a:bodyPr wrap="square" rtlCol="0">
            <a:spAutoFit/>
          </a:bodyPr>
          <a:lstStyle/>
          <a:p>
            <a:pPr algn="ctr"/>
            <a:r>
              <a:rPr lang="en-US" sz="1400" b="1">
                <a:solidFill>
                  <a:srgbClr val="EE4A5F"/>
                </a:solidFill>
              </a:rPr>
              <a:t>2006</a:t>
            </a:r>
          </a:p>
        </p:txBody>
      </p:sp>
      <p:sp>
        <p:nvSpPr>
          <p:cNvPr id="57" name="TextBox 56">
            <a:extLst>
              <a:ext uri="{FF2B5EF4-FFF2-40B4-BE49-F238E27FC236}">
                <a16:creationId xmlns:a16="http://schemas.microsoft.com/office/drawing/2014/main" id="{96F7D2CD-E61B-4FFC-884F-FC0F32B00D99}"/>
              </a:ext>
            </a:extLst>
          </p:cNvPr>
          <p:cNvSpPr txBox="1"/>
          <p:nvPr/>
        </p:nvSpPr>
        <p:spPr>
          <a:xfrm>
            <a:off x="2095005" y="4352376"/>
            <a:ext cx="621792" cy="317330"/>
          </a:xfrm>
          <a:prstGeom prst="rect">
            <a:avLst/>
          </a:prstGeom>
          <a:noFill/>
        </p:spPr>
        <p:txBody>
          <a:bodyPr wrap="square" rtlCol="0">
            <a:spAutoFit/>
          </a:bodyPr>
          <a:lstStyle/>
          <a:p>
            <a:pPr algn="ctr"/>
            <a:r>
              <a:rPr lang="en-US" sz="1400" b="1">
                <a:solidFill>
                  <a:srgbClr val="EE4A5F"/>
                </a:solidFill>
              </a:rPr>
              <a:t>2007</a:t>
            </a:r>
          </a:p>
        </p:txBody>
      </p:sp>
      <p:sp>
        <p:nvSpPr>
          <p:cNvPr id="58" name="TextBox 57">
            <a:extLst>
              <a:ext uri="{FF2B5EF4-FFF2-40B4-BE49-F238E27FC236}">
                <a16:creationId xmlns:a16="http://schemas.microsoft.com/office/drawing/2014/main" id="{410CD913-E934-4B85-BC21-A737E5BFC7D4}"/>
              </a:ext>
            </a:extLst>
          </p:cNvPr>
          <p:cNvSpPr txBox="1"/>
          <p:nvPr/>
        </p:nvSpPr>
        <p:spPr>
          <a:xfrm>
            <a:off x="1494884" y="5519959"/>
            <a:ext cx="621792" cy="317330"/>
          </a:xfrm>
          <a:prstGeom prst="rect">
            <a:avLst/>
          </a:prstGeom>
          <a:noFill/>
        </p:spPr>
        <p:txBody>
          <a:bodyPr wrap="square" rtlCol="0">
            <a:spAutoFit/>
          </a:bodyPr>
          <a:lstStyle/>
          <a:p>
            <a:pPr algn="ctr"/>
            <a:r>
              <a:rPr lang="en-US" sz="1400" b="1">
                <a:solidFill>
                  <a:srgbClr val="EE4A5F"/>
                </a:solidFill>
              </a:rPr>
              <a:t>2008</a:t>
            </a:r>
          </a:p>
        </p:txBody>
      </p:sp>
      <p:sp>
        <p:nvSpPr>
          <p:cNvPr id="59" name="TextBox 58">
            <a:extLst>
              <a:ext uri="{FF2B5EF4-FFF2-40B4-BE49-F238E27FC236}">
                <a16:creationId xmlns:a16="http://schemas.microsoft.com/office/drawing/2014/main" id="{39CBEB6B-FE9E-44E6-B463-9F3D0D32133B}"/>
              </a:ext>
            </a:extLst>
          </p:cNvPr>
          <p:cNvSpPr txBox="1"/>
          <p:nvPr/>
        </p:nvSpPr>
        <p:spPr>
          <a:xfrm>
            <a:off x="3322089" y="6428384"/>
            <a:ext cx="621792" cy="317330"/>
          </a:xfrm>
          <a:prstGeom prst="rect">
            <a:avLst/>
          </a:prstGeom>
          <a:noFill/>
        </p:spPr>
        <p:txBody>
          <a:bodyPr wrap="square" rtlCol="0">
            <a:spAutoFit/>
          </a:bodyPr>
          <a:lstStyle/>
          <a:p>
            <a:pPr algn="ctr"/>
            <a:r>
              <a:rPr lang="en-US" sz="1400" b="1">
                <a:solidFill>
                  <a:srgbClr val="EE4A5F"/>
                </a:solidFill>
              </a:rPr>
              <a:t>2009</a:t>
            </a:r>
          </a:p>
        </p:txBody>
      </p:sp>
      <p:sp>
        <p:nvSpPr>
          <p:cNvPr id="60" name="TextBox 59">
            <a:extLst>
              <a:ext uri="{FF2B5EF4-FFF2-40B4-BE49-F238E27FC236}">
                <a16:creationId xmlns:a16="http://schemas.microsoft.com/office/drawing/2014/main" id="{FA0C6AFC-E7CA-45CF-96B8-2BDCAB417018}"/>
              </a:ext>
            </a:extLst>
          </p:cNvPr>
          <p:cNvSpPr txBox="1"/>
          <p:nvPr/>
        </p:nvSpPr>
        <p:spPr>
          <a:xfrm>
            <a:off x="3236692" y="4648533"/>
            <a:ext cx="621792" cy="317330"/>
          </a:xfrm>
          <a:prstGeom prst="rect">
            <a:avLst/>
          </a:prstGeom>
          <a:noFill/>
        </p:spPr>
        <p:txBody>
          <a:bodyPr wrap="square" rtlCol="0">
            <a:spAutoFit/>
          </a:bodyPr>
          <a:lstStyle/>
          <a:p>
            <a:pPr algn="ctr"/>
            <a:r>
              <a:rPr lang="en-US" sz="1400" b="1">
                <a:solidFill>
                  <a:srgbClr val="EE4A5F"/>
                </a:solidFill>
              </a:rPr>
              <a:t>2010</a:t>
            </a:r>
          </a:p>
        </p:txBody>
      </p:sp>
      <p:sp>
        <p:nvSpPr>
          <p:cNvPr id="61" name="TextBox 60">
            <a:extLst>
              <a:ext uri="{FF2B5EF4-FFF2-40B4-BE49-F238E27FC236}">
                <a16:creationId xmlns:a16="http://schemas.microsoft.com/office/drawing/2014/main" id="{B554FC63-DA4D-4181-A408-34B17B9E8F1B}"/>
              </a:ext>
            </a:extLst>
          </p:cNvPr>
          <p:cNvSpPr txBox="1"/>
          <p:nvPr/>
        </p:nvSpPr>
        <p:spPr>
          <a:xfrm>
            <a:off x="4148168" y="3897235"/>
            <a:ext cx="621792" cy="317330"/>
          </a:xfrm>
          <a:prstGeom prst="rect">
            <a:avLst/>
          </a:prstGeom>
          <a:noFill/>
        </p:spPr>
        <p:txBody>
          <a:bodyPr wrap="square" rtlCol="0">
            <a:spAutoFit/>
          </a:bodyPr>
          <a:lstStyle/>
          <a:p>
            <a:pPr algn="ctr"/>
            <a:r>
              <a:rPr lang="en-US" sz="1400" b="1">
                <a:solidFill>
                  <a:srgbClr val="EE4A5F"/>
                </a:solidFill>
              </a:rPr>
              <a:t>2011</a:t>
            </a:r>
          </a:p>
        </p:txBody>
      </p:sp>
      <p:sp>
        <p:nvSpPr>
          <p:cNvPr id="62" name="TextBox 61">
            <a:extLst>
              <a:ext uri="{FF2B5EF4-FFF2-40B4-BE49-F238E27FC236}">
                <a16:creationId xmlns:a16="http://schemas.microsoft.com/office/drawing/2014/main" id="{CB337228-4101-4EC4-ABAA-8A2E2C3A3B15}"/>
              </a:ext>
            </a:extLst>
          </p:cNvPr>
          <p:cNvSpPr txBox="1"/>
          <p:nvPr/>
        </p:nvSpPr>
        <p:spPr>
          <a:xfrm>
            <a:off x="3322089" y="2204317"/>
            <a:ext cx="621792" cy="317330"/>
          </a:xfrm>
          <a:prstGeom prst="rect">
            <a:avLst/>
          </a:prstGeom>
          <a:noFill/>
        </p:spPr>
        <p:txBody>
          <a:bodyPr wrap="square" rtlCol="0">
            <a:spAutoFit/>
          </a:bodyPr>
          <a:lstStyle/>
          <a:p>
            <a:pPr algn="ctr"/>
            <a:r>
              <a:rPr lang="en-US" sz="1400" b="1">
                <a:solidFill>
                  <a:srgbClr val="EE4A5F"/>
                </a:solidFill>
              </a:rPr>
              <a:t>2012</a:t>
            </a:r>
          </a:p>
        </p:txBody>
      </p:sp>
      <p:sp>
        <p:nvSpPr>
          <p:cNvPr id="63" name="TextBox 62">
            <a:extLst>
              <a:ext uri="{FF2B5EF4-FFF2-40B4-BE49-F238E27FC236}">
                <a16:creationId xmlns:a16="http://schemas.microsoft.com/office/drawing/2014/main" id="{0246CE6C-FC9E-4C7D-BAEA-C72847520150}"/>
              </a:ext>
            </a:extLst>
          </p:cNvPr>
          <p:cNvSpPr txBox="1"/>
          <p:nvPr/>
        </p:nvSpPr>
        <p:spPr>
          <a:xfrm>
            <a:off x="4815297" y="1856084"/>
            <a:ext cx="621792" cy="317330"/>
          </a:xfrm>
          <a:prstGeom prst="rect">
            <a:avLst/>
          </a:prstGeom>
          <a:noFill/>
        </p:spPr>
        <p:txBody>
          <a:bodyPr wrap="square" rtlCol="0">
            <a:spAutoFit/>
          </a:bodyPr>
          <a:lstStyle/>
          <a:p>
            <a:pPr algn="ctr"/>
            <a:r>
              <a:rPr lang="en-US" sz="1400" b="1">
                <a:solidFill>
                  <a:srgbClr val="EE4A5F"/>
                </a:solidFill>
              </a:rPr>
              <a:t>2013</a:t>
            </a:r>
          </a:p>
        </p:txBody>
      </p:sp>
      <p:sp>
        <p:nvSpPr>
          <p:cNvPr id="64" name="TextBox 63">
            <a:extLst>
              <a:ext uri="{FF2B5EF4-FFF2-40B4-BE49-F238E27FC236}">
                <a16:creationId xmlns:a16="http://schemas.microsoft.com/office/drawing/2014/main" id="{5C749986-F672-4AC2-8E16-E09AD098CCCC}"/>
              </a:ext>
            </a:extLst>
          </p:cNvPr>
          <p:cNvSpPr txBox="1"/>
          <p:nvPr/>
        </p:nvSpPr>
        <p:spPr>
          <a:xfrm>
            <a:off x="5441702" y="1988632"/>
            <a:ext cx="621792" cy="317330"/>
          </a:xfrm>
          <a:prstGeom prst="rect">
            <a:avLst/>
          </a:prstGeom>
          <a:noFill/>
        </p:spPr>
        <p:txBody>
          <a:bodyPr wrap="square" rtlCol="0">
            <a:spAutoFit/>
          </a:bodyPr>
          <a:lstStyle/>
          <a:p>
            <a:pPr algn="ctr"/>
            <a:r>
              <a:rPr lang="en-US" sz="1400" b="1">
                <a:solidFill>
                  <a:srgbClr val="EE4A5F"/>
                </a:solidFill>
              </a:rPr>
              <a:t>2014</a:t>
            </a:r>
          </a:p>
        </p:txBody>
      </p:sp>
      <p:sp>
        <p:nvSpPr>
          <p:cNvPr id="65" name="TextBox 64">
            <a:extLst>
              <a:ext uri="{FF2B5EF4-FFF2-40B4-BE49-F238E27FC236}">
                <a16:creationId xmlns:a16="http://schemas.microsoft.com/office/drawing/2014/main" id="{B67772A4-2DC9-4909-95CA-A97E85574421}"/>
              </a:ext>
            </a:extLst>
          </p:cNvPr>
          <p:cNvSpPr txBox="1"/>
          <p:nvPr/>
        </p:nvSpPr>
        <p:spPr>
          <a:xfrm>
            <a:off x="5439087" y="2816094"/>
            <a:ext cx="621792" cy="317330"/>
          </a:xfrm>
          <a:prstGeom prst="rect">
            <a:avLst/>
          </a:prstGeom>
          <a:noFill/>
        </p:spPr>
        <p:txBody>
          <a:bodyPr wrap="square" rtlCol="0">
            <a:spAutoFit/>
          </a:bodyPr>
          <a:lstStyle/>
          <a:p>
            <a:pPr algn="ctr"/>
            <a:r>
              <a:rPr lang="en-US" sz="1400" b="1">
                <a:solidFill>
                  <a:srgbClr val="EE4A5F"/>
                </a:solidFill>
              </a:rPr>
              <a:t>2015</a:t>
            </a:r>
          </a:p>
        </p:txBody>
      </p:sp>
      <p:sp>
        <p:nvSpPr>
          <p:cNvPr id="66" name="TextBox 65">
            <a:extLst>
              <a:ext uri="{FF2B5EF4-FFF2-40B4-BE49-F238E27FC236}">
                <a16:creationId xmlns:a16="http://schemas.microsoft.com/office/drawing/2014/main" id="{C6883D18-5D42-4FB5-A2D7-3BA8EE25551D}"/>
              </a:ext>
            </a:extLst>
          </p:cNvPr>
          <p:cNvSpPr txBox="1"/>
          <p:nvPr/>
        </p:nvSpPr>
        <p:spPr>
          <a:xfrm>
            <a:off x="5448323" y="3618734"/>
            <a:ext cx="621792" cy="317330"/>
          </a:xfrm>
          <a:prstGeom prst="rect">
            <a:avLst/>
          </a:prstGeom>
          <a:noFill/>
        </p:spPr>
        <p:txBody>
          <a:bodyPr wrap="square" rtlCol="0">
            <a:spAutoFit/>
          </a:bodyPr>
          <a:lstStyle/>
          <a:p>
            <a:pPr algn="ctr"/>
            <a:r>
              <a:rPr lang="en-US" sz="1400" b="1">
                <a:solidFill>
                  <a:srgbClr val="EE4A5F"/>
                </a:solidFill>
              </a:rPr>
              <a:t>2016</a:t>
            </a:r>
          </a:p>
        </p:txBody>
      </p:sp>
      <p:sp>
        <p:nvSpPr>
          <p:cNvPr id="67" name="TextBox 66">
            <a:extLst>
              <a:ext uri="{FF2B5EF4-FFF2-40B4-BE49-F238E27FC236}">
                <a16:creationId xmlns:a16="http://schemas.microsoft.com/office/drawing/2014/main" id="{B48C40EA-4969-4A1C-BA7F-F326E0DF7FFB}"/>
              </a:ext>
            </a:extLst>
          </p:cNvPr>
          <p:cNvSpPr txBox="1"/>
          <p:nvPr/>
        </p:nvSpPr>
        <p:spPr>
          <a:xfrm>
            <a:off x="6542269" y="4865182"/>
            <a:ext cx="621792" cy="317330"/>
          </a:xfrm>
          <a:prstGeom prst="rect">
            <a:avLst/>
          </a:prstGeom>
          <a:noFill/>
        </p:spPr>
        <p:txBody>
          <a:bodyPr wrap="square" rtlCol="0">
            <a:spAutoFit/>
          </a:bodyPr>
          <a:lstStyle/>
          <a:p>
            <a:pPr algn="ctr"/>
            <a:r>
              <a:rPr lang="en-US" sz="1400" b="1">
                <a:solidFill>
                  <a:srgbClr val="EE4A5F"/>
                </a:solidFill>
              </a:rPr>
              <a:t>2018</a:t>
            </a:r>
          </a:p>
        </p:txBody>
      </p:sp>
      <p:sp>
        <p:nvSpPr>
          <p:cNvPr id="68" name="TextBox 67">
            <a:extLst>
              <a:ext uri="{FF2B5EF4-FFF2-40B4-BE49-F238E27FC236}">
                <a16:creationId xmlns:a16="http://schemas.microsoft.com/office/drawing/2014/main" id="{A0FAA932-A983-4061-891E-850064ACE0B1}"/>
              </a:ext>
            </a:extLst>
          </p:cNvPr>
          <p:cNvSpPr txBox="1"/>
          <p:nvPr/>
        </p:nvSpPr>
        <p:spPr>
          <a:xfrm>
            <a:off x="9711913" y="1013622"/>
            <a:ext cx="621792" cy="317330"/>
          </a:xfrm>
          <a:prstGeom prst="rect">
            <a:avLst/>
          </a:prstGeom>
          <a:noFill/>
        </p:spPr>
        <p:txBody>
          <a:bodyPr wrap="square" rtlCol="0">
            <a:spAutoFit/>
          </a:bodyPr>
          <a:lstStyle/>
          <a:p>
            <a:pPr algn="ctr"/>
            <a:r>
              <a:rPr lang="en-US" sz="1400" b="1">
                <a:solidFill>
                  <a:srgbClr val="EE4A5F"/>
                </a:solidFill>
              </a:rPr>
              <a:t>2021</a:t>
            </a:r>
          </a:p>
        </p:txBody>
      </p:sp>
      <p:sp>
        <p:nvSpPr>
          <p:cNvPr id="69" name="TextBox 68">
            <a:extLst>
              <a:ext uri="{FF2B5EF4-FFF2-40B4-BE49-F238E27FC236}">
                <a16:creationId xmlns:a16="http://schemas.microsoft.com/office/drawing/2014/main" id="{8EC28352-2A7B-462E-9103-DB358999CA64}"/>
              </a:ext>
            </a:extLst>
          </p:cNvPr>
          <p:cNvSpPr txBox="1"/>
          <p:nvPr/>
        </p:nvSpPr>
        <p:spPr>
          <a:xfrm>
            <a:off x="7549256" y="4846296"/>
            <a:ext cx="621792" cy="317330"/>
          </a:xfrm>
          <a:prstGeom prst="rect">
            <a:avLst/>
          </a:prstGeom>
          <a:noFill/>
        </p:spPr>
        <p:txBody>
          <a:bodyPr wrap="square" rtlCol="0">
            <a:spAutoFit/>
          </a:bodyPr>
          <a:lstStyle/>
          <a:p>
            <a:pPr algn="ctr"/>
            <a:r>
              <a:rPr lang="en-US" sz="1400" b="1">
                <a:solidFill>
                  <a:srgbClr val="EE4A5F"/>
                </a:solidFill>
              </a:rPr>
              <a:t>2019</a:t>
            </a:r>
          </a:p>
        </p:txBody>
      </p:sp>
      <p:grpSp>
        <p:nvGrpSpPr>
          <p:cNvPr id="70" name="Group 69">
            <a:extLst>
              <a:ext uri="{FF2B5EF4-FFF2-40B4-BE49-F238E27FC236}">
                <a16:creationId xmlns:a16="http://schemas.microsoft.com/office/drawing/2014/main" id="{D603B69F-9E7B-478E-B98E-88FB0F1F8B89}"/>
              </a:ext>
            </a:extLst>
          </p:cNvPr>
          <p:cNvGrpSpPr/>
          <p:nvPr/>
        </p:nvGrpSpPr>
        <p:grpSpPr>
          <a:xfrm>
            <a:off x="8217003" y="3858560"/>
            <a:ext cx="236305" cy="236305"/>
            <a:chOff x="4869951" y="1335640"/>
            <a:chExt cx="236305" cy="236305"/>
          </a:xfrm>
        </p:grpSpPr>
        <p:sp>
          <p:nvSpPr>
            <p:cNvPr id="71" name="Oval 70">
              <a:extLst>
                <a:ext uri="{FF2B5EF4-FFF2-40B4-BE49-F238E27FC236}">
                  <a16:creationId xmlns:a16="http://schemas.microsoft.com/office/drawing/2014/main" id="{10271E1F-49CB-4A5D-81A8-061738CE075B}"/>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72" name="Oval 71">
              <a:extLst>
                <a:ext uri="{FF2B5EF4-FFF2-40B4-BE49-F238E27FC236}">
                  <a16:creationId xmlns:a16="http://schemas.microsoft.com/office/drawing/2014/main" id="{0E14F8A3-33B6-4FE4-B699-717B1FB772D1}"/>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sp>
        <p:nvSpPr>
          <p:cNvPr id="73" name="TextBox 72">
            <a:extLst>
              <a:ext uri="{FF2B5EF4-FFF2-40B4-BE49-F238E27FC236}">
                <a16:creationId xmlns:a16="http://schemas.microsoft.com/office/drawing/2014/main" id="{1E4F29FF-E1D3-4C6B-8F69-0E9DE2D1C489}"/>
              </a:ext>
            </a:extLst>
          </p:cNvPr>
          <p:cNvSpPr txBox="1"/>
          <p:nvPr/>
        </p:nvSpPr>
        <p:spPr>
          <a:xfrm>
            <a:off x="7634082" y="3817378"/>
            <a:ext cx="621792" cy="317330"/>
          </a:xfrm>
          <a:prstGeom prst="rect">
            <a:avLst/>
          </a:prstGeom>
          <a:noFill/>
        </p:spPr>
        <p:txBody>
          <a:bodyPr wrap="square" rtlCol="0">
            <a:spAutoFit/>
          </a:bodyPr>
          <a:lstStyle/>
          <a:p>
            <a:pPr algn="ctr"/>
            <a:r>
              <a:rPr lang="en-US" sz="1400" b="1">
                <a:solidFill>
                  <a:srgbClr val="EE4A5F"/>
                </a:solidFill>
              </a:rPr>
              <a:t>2020</a:t>
            </a:r>
          </a:p>
        </p:txBody>
      </p:sp>
      <p:sp>
        <p:nvSpPr>
          <p:cNvPr id="74" name="TextBox 73">
            <a:extLst>
              <a:ext uri="{FF2B5EF4-FFF2-40B4-BE49-F238E27FC236}">
                <a16:creationId xmlns:a16="http://schemas.microsoft.com/office/drawing/2014/main" id="{17791EEA-07EA-4378-8DBF-CC376BDD8BA9}"/>
              </a:ext>
            </a:extLst>
          </p:cNvPr>
          <p:cNvSpPr txBox="1"/>
          <p:nvPr/>
        </p:nvSpPr>
        <p:spPr>
          <a:xfrm>
            <a:off x="345678" y="3694558"/>
            <a:ext cx="1047060" cy="461665"/>
          </a:xfrm>
          <a:prstGeom prst="rect">
            <a:avLst/>
          </a:prstGeom>
          <a:noFill/>
        </p:spPr>
        <p:txBody>
          <a:bodyPr wrap="square" rtlCol="0">
            <a:spAutoFit/>
          </a:bodyPr>
          <a:lstStyle/>
          <a:p>
            <a:r>
              <a:rPr lang="en-US" sz="600">
                <a:solidFill>
                  <a:srgbClr val="EE4A5F"/>
                </a:solidFill>
              </a:rPr>
              <a:t>BMI</a:t>
            </a:r>
          </a:p>
          <a:p>
            <a:r>
              <a:rPr lang="en-US" sz="600">
                <a:solidFill>
                  <a:schemeClr val="tx2"/>
                </a:solidFill>
              </a:rPr>
              <a:t>Enterprise patient scheduler solutions design</a:t>
            </a:r>
          </a:p>
        </p:txBody>
      </p:sp>
      <p:sp>
        <p:nvSpPr>
          <p:cNvPr id="75" name="TextBox 74">
            <a:extLst>
              <a:ext uri="{FF2B5EF4-FFF2-40B4-BE49-F238E27FC236}">
                <a16:creationId xmlns:a16="http://schemas.microsoft.com/office/drawing/2014/main" id="{C4AA5D26-89FB-4649-8458-F76202CE3F31}"/>
              </a:ext>
            </a:extLst>
          </p:cNvPr>
          <p:cNvSpPr txBox="1"/>
          <p:nvPr/>
        </p:nvSpPr>
        <p:spPr>
          <a:xfrm>
            <a:off x="385565" y="2089008"/>
            <a:ext cx="1047060" cy="646331"/>
          </a:xfrm>
          <a:prstGeom prst="rect">
            <a:avLst/>
          </a:prstGeom>
          <a:noFill/>
        </p:spPr>
        <p:txBody>
          <a:bodyPr wrap="square" rtlCol="0">
            <a:spAutoFit/>
          </a:bodyPr>
          <a:lstStyle/>
          <a:p>
            <a:r>
              <a:rPr lang="en-US" sz="600">
                <a:solidFill>
                  <a:srgbClr val="EE4A5F"/>
                </a:solidFill>
              </a:rPr>
              <a:t>GHG</a:t>
            </a:r>
          </a:p>
          <a:p>
            <a:r>
              <a:rPr lang="en-US" sz="600">
                <a:solidFill>
                  <a:schemeClr val="tx2"/>
                </a:solidFill>
              </a:rPr>
              <a:t>Agilisys enters Healthcare sector with GHG to roll out Master patient Index for 49 hospitals across the UK</a:t>
            </a:r>
          </a:p>
        </p:txBody>
      </p:sp>
      <p:cxnSp>
        <p:nvCxnSpPr>
          <p:cNvPr id="76" name="Straight Connector 75">
            <a:extLst>
              <a:ext uri="{FF2B5EF4-FFF2-40B4-BE49-F238E27FC236}">
                <a16:creationId xmlns:a16="http://schemas.microsoft.com/office/drawing/2014/main" id="{449E596D-FA2D-44FF-A74F-7444E4757515}"/>
              </a:ext>
            </a:extLst>
          </p:cNvPr>
          <p:cNvCxnSpPr>
            <a:cxnSpLocks/>
            <a:stCxn id="14" idx="0"/>
          </p:cNvCxnSpPr>
          <p:nvPr/>
        </p:nvCxnSpPr>
        <p:spPr>
          <a:xfrm flipH="1" flipV="1">
            <a:off x="355639" y="2075588"/>
            <a:ext cx="1" cy="951592"/>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55FD81A-96F2-4781-AD05-3C20F5B1DAC6}"/>
              </a:ext>
            </a:extLst>
          </p:cNvPr>
          <p:cNvCxnSpPr>
            <a:cxnSpLocks/>
          </p:cNvCxnSpPr>
          <p:nvPr/>
        </p:nvCxnSpPr>
        <p:spPr>
          <a:xfrm flipV="1">
            <a:off x="352455" y="3264933"/>
            <a:ext cx="1" cy="776306"/>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0872C1AC-5DE0-427A-9F24-1B813C1977EA}"/>
              </a:ext>
            </a:extLst>
          </p:cNvPr>
          <p:cNvSpPr txBox="1"/>
          <p:nvPr/>
        </p:nvSpPr>
        <p:spPr>
          <a:xfrm>
            <a:off x="1882436" y="2678038"/>
            <a:ext cx="918918" cy="553998"/>
          </a:xfrm>
          <a:prstGeom prst="rect">
            <a:avLst/>
          </a:prstGeom>
          <a:noFill/>
        </p:spPr>
        <p:txBody>
          <a:bodyPr wrap="square" rtlCol="0">
            <a:spAutoFit/>
          </a:bodyPr>
          <a:lstStyle/>
          <a:p>
            <a:r>
              <a:rPr lang="en-US" sz="600">
                <a:solidFill>
                  <a:srgbClr val="EE4A5F"/>
                </a:solidFill>
              </a:rPr>
              <a:t>BMI</a:t>
            </a:r>
          </a:p>
          <a:p>
            <a:r>
              <a:rPr lang="en-US" sz="600">
                <a:solidFill>
                  <a:schemeClr val="tx2"/>
                </a:solidFill>
              </a:rPr>
              <a:t>Robust patient schedular solution to 49 Group Hospitals</a:t>
            </a:r>
          </a:p>
        </p:txBody>
      </p:sp>
      <p:sp>
        <p:nvSpPr>
          <p:cNvPr id="79" name="TextBox 78">
            <a:extLst>
              <a:ext uri="{FF2B5EF4-FFF2-40B4-BE49-F238E27FC236}">
                <a16:creationId xmlns:a16="http://schemas.microsoft.com/office/drawing/2014/main" id="{2B087591-F62E-4058-9074-A3B2B0E148F4}"/>
              </a:ext>
            </a:extLst>
          </p:cNvPr>
          <p:cNvSpPr txBox="1"/>
          <p:nvPr/>
        </p:nvSpPr>
        <p:spPr>
          <a:xfrm>
            <a:off x="1916089" y="3540664"/>
            <a:ext cx="918918" cy="738664"/>
          </a:xfrm>
          <a:prstGeom prst="rect">
            <a:avLst/>
          </a:prstGeom>
          <a:noFill/>
        </p:spPr>
        <p:txBody>
          <a:bodyPr wrap="square" rtlCol="0">
            <a:spAutoFit/>
          </a:bodyPr>
          <a:lstStyle/>
          <a:p>
            <a:r>
              <a:rPr lang="en-US" sz="600">
                <a:solidFill>
                  <a:srgbClr val="EE4A5F"/>
                </a:solidFill>
              </a:rPr>
              <a:t>IHG</a:t>
            </a:r>
          </a:p>
          <a:p>
            <a:r>
              <a:rPr lang="en-US" sz="600">
                <a:solidFill>
                  <a:schemeClr val="tx2"/>
                </a:solidFill>
              </a:rPr>
              <a:t>Awarded Prime IM&amp;T Contractor for London Diagnostics (Patient referral Centre, PAS &amp; PACS Solution Design)</a:t>
            </a:r>
          </a:p>
        </p:txBody>
      </p:sp>
      <p:sp>
        <p:nvSpPr>
          <p:cNvPr id="80" name="TextBox 79">
            <a:extLst>
              <a:ext uri="{FF2B5EF4-FFF2-40B4-BE49-F238E27FC236}">
                <a16:creationId xmlns:a16="http://schemas.microsoft.com/office/drawing/2014/main" id="{347C095E-5E71-4BE9-A4D7-E0BE9C121125}"/>
              </a:ext>
            </a:extLst>
          </p:cNvPr>
          <p:cNvSpPr txBox="1"/>
          <p:nvPr/>
        </p:nvSpPr>
        <p:spPr>
          <a:xfrm>
            <a:off x="875534" y="4497027"/>
            <a:ext cx="918918" cy="461665"/>
          </a:xfrm>
          <a:prstGeom prst="rect">
            <a:avLst/>
          </a:prstGeom>
          <a:noFill/>
        </p:spPr>
        <p:txBody>
          <a:bodyPr wrap="square" rtlCol="0">
            <a:spAutoFit/>
          </a:bodyPr>
          <a:lstStyle/>
          <a:p>
            <a:r>
              <a:rPr lang="en-US" sz="600">
                <a:solidFill>
                  <a:srgbClr val="EE4A5F"/>
                </a:solidFill>
              </a:rPr>
              <a:t>IHG</a:t>
            </a:r>
          </a:p>
          <a:p>
            <a:r>
              <a:rPr lang="en-US" sz="600">
                <a:solidFill>
                  <a:schemeClr val="tx2"/>
                </a:solidFill>
              </a:rPr>
              <a:t>London Diagnostics Service go-live (5 year service)</a:t>
            </a:r>
          </a:p>
        </p:txBody>
      </p:sp>
      <p:cxnSp>
        <p:nvCxnSpPr>
          <p:cNvPr id="81" name="Straight Connector 80">
            <a:extLst>
              <a:ext uri="{FF2B5EF4-FFF2-40B4-BE49-F238E27FC236}">
                <a16:creationId xmlns:a16="http://schemas.microsoft.com/office/drawing/2014/main" id="{47FAA74B-AEB3-41B2-BD82-ADA6E22F31EC}"/>
              </a:ext>
            </a:extLst>
          </p:cNvPr>
          <p:cNvCxnSpPr>
            <a:cxnSpLocks/>
          </p:cNvCxnSpPr>
          <p:nvPr/>
        </p:nvCxnSpPr>
        <p:spPr>
          <a:xfrm>
            <a:off x="1319510" y="4536573"/>
            <a:ext cx="457426" cy="0"/>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8CB3E2C-C79E-4826-95BA-48125A8F8803}"/>
              </a:ext>
            </a:extLst>
          </p:cNvPr>
          <p:cNvCxnSpPr>
            <a:cxnSpLocks/>
          </p:cNvCxnSpPr>
          <p:nvPr/>
        </p:nvCxnSpPr>
        <p:spPr>
          <a:xfrm>
            <a:off x="1640175" y="3170133"/>
            <a:ext cx="254913" cy="0"/>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C8A1C9B-261B-4D85-9C99-4C8CDE350CA3}"/>
              </a:ext>
            </a:extLst>
          </p:cNvPr>
          <p:cNvCxnSpPr>
            <a:cxnSpLocks/>
          </p:cNvCxnSpPr>
          <p:nvPr/>
        </p:nvCxnSpPr>
        <p:spPr>
          <a:xfrm flipV="1">
            <a:off x="1901264" y="2734693"/>
            <a:ext cx="1" cy="776306"/>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008881B-B075-4CD1-AD0A-FA8ECE4D30F2}"/>
              </a:ext>
            </a:extLst>
          </p:cNvPr>
          <p:cNvCxnSpPr>
            <a:cxnSpLocks/>
          </p:cNvCxnSpPr>
          <p:nvPr/>
        </p:nvCxnSpPr>
        <p:spPr>
          <a:xfrm flipV="1">
            <a:off x="1900298" y="3635204"/>
            <a:ext cx="1" cy="776306"/>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79EBAF22-6F0C-442C-BE13-C9E60A0CA1DF}"/>
              </a:ext>
            </a:extLst>
          </p:cNvPr>
          <p:cNvSpPr txBox="1"/>
          <p:nvPr/>
        </p:nvSpPr>
        <p:spPr>
          <a:xfrm>
            <a:off x="651430" y="5555612"/>
            <a:ext cx="918918" cy="461665"/>
          </a:xfrm>
          <a:prstGeom prst="rect">
            <a:avLst/>
          </a:prstGeom>
          <a:noFill/>
        </p:spPr>
        <p:txBody>
          <a:bodyPr wrap="square" rtlCol="0">
            <a:spAutoFit/>
          </a:bodyPr>
          <a:lstStyle/>
          <a:p>
            <a:r>
              <a:rPr lang="en-US" sz="600">
                <a:solidFill>
                  <a:srgbClr val="EE4A5F"/>
                </a:solidFill>
              </a:rPr>
              <a:t>IHG</a:t>
            </a:r>
          </a:p>
          <a:p>
            <a:r>
              <a:rPr lang="en-US" sz="600">
                <a:solidFill>
                  <a:schemeClr val="tx2"/>
                </a:solidFill>
              </a:rPr>
              <a:t>Awarded IM&amp;T Prime for PET-CT South England</a:t>
            </a:r>
          </a:p>
        </p:txBody>
      </p:sp>
      <p:sp>
        <p:nvSpPr>
          <p:cNvPr id="86" name="TextBox 85">
            <a:extLst>
              <a:ext uri="{FF2B5EF4-FFF2-40B4-BE49-F238E27FC236}">
                <a16:creationId xmlns:a16="http://schemas.microsoft.com/office/drawing/2014/main" id="{333AA959-3D82-4BA1-9CA9-9B444F47FB96}"/>
              </a:ext>
            </a:extLst>
          </p:cNvPr>
          <p:cNvSpPr txBox="1"/>
          <p:nvPr/>
        </p:nvSpPr>
        <p:spPr>
          <a:xfrm>
            <a:off x="2490932" y="5712641"/>
            <a:ext cx="1050292" cy="553998"/>
          </a:xfrm>
          <a:prstGeom prst="rect">
            <a:avLst/>
          </a:prstGeom>
          <a:noFill/>
        </p:spPr>
        <p:txBody>
          <a:bodyPr wrap="square" rtlCol="0">
            <a:spAutoFit/>
          </a:bodyPr>
          <a:lstStyle/>
          <a:p>
            <a:r>
              <a:rPr lang="en-US" sz="600">
                <a:solidFill>
                  <a:srgbClr val="EE4A5F"/>
                </a:solidFill>
              </a:rPr>
              <a:t>GHG</a:t>
            </a:r>
          </a:p>
          <a:p>
            <a:r>
              <a:rPr lang="en-US" sz="600">
                <a:solidFill>
                  <a:schemeClr val="tx2"/>
                </a:solidFill>
              </a:rPr>
              <a:t>Design and delivery of Back Office Business Shared Service Centre for CHG group</a:t>
            </a:r>
          </a:p>
        </p:txBody>
      </p:sp>
      <p:sp>
        <p:nvSpPr>
          <p:cNvPr id="87" name="TextBox 86">
            <a:extLst>
              <a:ext uri="{FF2B5EF4-FFF2-40B4-BE49-F238E27FC236}">
                <a16:creationId xmlns:a16="http://schemas.microsoft.com/office/drawing/2014/main" id="{2A78991E-3D8F-40FB-A24F-372E574091A8}"/>
              </a:ext>
            </a:extLst>
          </p:cNvPr>
          <p:cNvSpPr txBox="1"/>
          <p:nvPr/>
        </p:nvSpPr>
        <p:spPr>
          <a:xfrm>
            <a:off x="1800851" y="6250632"/>
            <a:ext cx="1308456" cy="369332"/>
          </a:xfrm>
          <a:prstGeom prst="rect">
            <a:avLst/>
          </a:prstGeom>
          <a:noFill/>
        </p:spPr>
        <p:txBody>
          <a:bodyPr wrap="square" rtlCol="0">
            <a:spAutoFit/>
          </a:bodyPr>
          <a:lstStyle/>
          <a:p>
            <a:r>
              <a:rPr lang="en-US" sz="600">
                <a:solidFill>
                  <a:srgbClr val="EE4A5F"/>
                </a:solidFill>
              </a:rPr>
              <a:t>GHG-BMI</a:t>
            </a:r>
          </a:p>
          <a:p>
            <a:r>
              <a:rPr lang="en-US" sz="600">
                <a:solidFill>
                  <a:schemeClr val="tx2"/>
                </a:solidFill>
              </a:rPr>
              <a:t>New Acquisition Management</a:t>
            </a:r>
          </a:p>
        </p:txBody>
      </p:sp>
      <p:cxnSp>
        <p:nvCxnSpPr>
          <p:cNvPr id="88" name="Straight Connector 87">
            <a:extLst>
              <a:ext uri="{FF2B5EF4-FFF2-40B4-BE49-F238E27FC236}">
                <a16:creationId xmlns:a16="http://schemas.microsoft.com/office/drawing/2014/main" id="{AB936A10-041F-47DC-9A0A-D2728725991A}"/>
              </a:ext>
            </a:extLst>
          </p:cNvPr>
          <p:cNvCxnSpPr>
            <a:cxnSpLocks/>
          </p:cNvCxnSpPr>
          <p:nvPr/>
        </p:nvCxnSpPr>
        <p:spPr>
          <a:xfrm>
            <a:off x="1343425" y="5934752"/>
            <a:ext cx="457426" cy="0"/>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5E17552-D286-4B56-B3D7-124C08580D5F}"/>
              </a:ext>
            </a:extLst>
          </p:cNvPr>
          <p:cNvCxnSpPr>
            <a:cxnSpLocks/>
          </p:cNvCxnSpPr>
          <p:nvPr/>
        </p:nvCxnSpPr>
        <p:spPr>
          <a:xfrm>
            <a:off x="2042165" y="5934752"/>
            <a:ext cx="457426" cy="0"/>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2D08757-B585-42FE-94D1-A5BBA4D15D48}"/>
              </a:ext>
            </a:extLst>
          </p:cNvPr>
          <p:cNvCxnSpPr>
            <a:cxnSpLocks/>
          </p:cNvCxnSpPr>
          <p:nvPr/>
        </p:nvCxnSpPr>
        <p:spPr>
          <a:xfrm flipV="1">
            <a:off x="1915883" y="6088937"/>
            <a:ext cx="0" cy="118078"/>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CDA35636-ED7E-428B-B7AC-6595262A4F2D}"/>
              </a:ext>
            </a:extLst>
          </p:cNvPr>
          <p:cNvSpPr txBox="1"/>
          <p:nvPr/>
        </p:nvSpPr>
        <p:spPr>
          <a:xfrm>
            <a:off x="2478831" y="5134689"/>
            <a:ext cx="1050292" cy="276999"/>
          </a:xfrm>
          <a:prstGeom prst="rect">
            <a:avLst/>
          </a:prstGeom>
          <a:noFill/>
        </p:spPr>
        <p:txBody>
          <a:bodyPr wrap="square" rtlCol="0">
            <a:spAutoFit/>
          </a:bodyPr>
          <a:lstStyle/>
          <a:p>
            <a:r>
              <a:rPr lang="en-US" sz="600">
                <a:solidFill>
                  <a:srgbClr val="EE4A5F"/>
                </a:solidFill>
              </a:rPr>
              <a:t>NHS </a:t>
            </a:r>
          </a:p>
          <a:p>
            <a:r>
              <a:rPr lang="en-US" sz="600">
                <a:solidFill>
                  <a:schemeClr val="tx2"/>
                </a:solidFill>
              </a:rPr>
              <a:t>ASCC Framework</a:t>
            </a:r>
          </a:p>
        </p:txBody>
      </p:sp>
      <p:cxnSp>
        <p:nvCxnSpPr>
          <p:cNvPr id="92" name="Straight Connector 91">
            <a:extLst>
              <a:ext uri="{FF2B5EF4-FFF2-40B4-BE49-F238E27FC236}">
                <a16:creationId xmlns:a16="http://schemas.microsoft.com/office/drawing/2014/main" id="{02F02E64-23A4-4AD2-9D38-EFFA2F2273DC}"/>
              </a:ext>
            </a:extLst>
          </p:cNvPr>
          <p:cNvCxnSpPr>
            <a:cxnSpLocks/>
          </p:cNvCxnSpPr>
          <p:nvPr/>
        </p:nvCxnSpPr>
        <p:spPr>
          <a:xfrm flipV="1">
            <a:off x="2488218" y="4935942"/>
            <a:ext cx="9784" cy="1264697"/>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49B16D34-B61A-4351-89FC-CDFBC9F5573D}"/>
              </a:ext>
            </a:extLst>
          </p:cNvPr>
          <p:cNvSpPr txBox="1"/>
          <p:nvPr/>
        </p:nvSpPr>
        <p:spPr>
          <a:xfrm>
            <a:off x="4294084" y="5684169"/>
            <a:ext cx="1147373" cy="461665"/>
          </a:xfrm>
          <a:prstGeom prst="rect">
            <a:avLst/>
          </a:prstGeom>
          <a:noFill/>
        </p:spPr>
        <p:txBody>
          <a:bodyPr wrap="square" rtlCol="0">
            <a:spAutoFit/>
          </a:bodyPr>
          <a:lstStyle/>
          <a:p>
            <a:r>
              <a:rPr lang="en-US" sz="600">
                <a:solidFill>
                  <a:srgbClr val="EE4A5F"/>
                </a:solidFill>
              </a:rPr>
              <a:t>Imperial College NHS Trust</a:t>
            </a:r>
          </a:p>
          <a:p>
            <a:r>
              <a:rPr lang="en-US" sz="600">
                <a:solidFill>
                  <a:schemeClr val="tx2"/>
                </a:solidFill>
              </a:rPr>
              <a:t>IM&amp;T Strategy and SLR Business Objects finance review</a:t>
            </a:r>
          </a:p>
        </p:txBody>
      </p:sp>
      <p:sp>
        <p:nvSpPr>
          <p:cNvPr id="94" name="TextBox 93">
            <a:extLst>
              <a:ext uri="{FF2B5EF4-FFF2-40B4-BE49-F238E27FC236}">
                <a16:creationId xmlns:a16="http://schemas.microsoft.com/office/drawing/2014/main" id="{AA417AF1-5130-4F54-971A-BC2064C384AC}"/>
              </a:ext>
            </a:extLst>
          </p:cNvPr>
          <p:cNvSpPr txBox="1"/>
          <p:nvPr/>
        </p:nvSpPr>
        <p:spPr>
          <a:xfrm>
            <a:off x="4318516" y="6358130"/>
            <a:ext cx="759978" cy="461665"/>
          </a:xfrm>
          <a:prstGeom prst="rect">
            <a:avLst/>
          </a:prstGeom>
          <a:noFill/>
        </p:spPr>
        <p:txBody>
          <a:bodyPr wrap="square" rtlCol="0">
            <a:spAutoFit/>
          </a:bodyPr>
          <a:lstStyle/>
          <a:p>
            <a:r>
              <a:rPr lang="en-US" sz="600">
                <a:solidFill>
                  <a:srgbClr val="EE4A5F"/>
                </a:solidFill>
              </a:rPr>
              <a:t>NHS </a:t>
            </a:r>
          </a:p>
          <a:p>
            <a:r>
              <a:rPr lang="en-US" sz="600">
                <a:solidFill>
                  <a:schemeClr val="tx2"/>
                </a:solidFill>
              </a:rPr>
              <a:t>Awarded Prime Contractor for NHS Portal</a:t>
            </a:r>
          </a:p>
        </p:txBody>
      </p:sp>
      <p:cxnSp>
        <p:nvCxnSpPr>
          <p:cNvPr id="95" name="Straight Connector 94">
            <a:extLst>
              <a:ext uri="{FF2B5EF4-FFF2-40B4-BE49-F238E27FC236}">
                <a16:creationId xmlns:a16="http://schemas.microsoft.com/office/drawing/2014/main" id="{43227117-6DA2-4063-B77E-70649D177D90}"/>
              </a:ext>
            </a:extLst>
          </p:cNvPr>
          <p:cNvCxnSpPr>
            <a:cxnSpLocks/>
          </p:cNvCxnSpPr>
          <p:nvPr/>
        </p:nvCxnSpPr>
        <p:spPr>
          <a:xfrm>
            <a:off x="3720054" y="6308237"/>
            <a:ext cx="587860" cy="0"/>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BBDB0E3D-D57D-41BF-BCB3-082406A9DCAC}"/>
              </a:ext>
            </a:extLst>
          </p:cNvPr>
          <p:cNvSpPr txBox="1"/>
          <p:nvPr/>
        </p:nvSpPr>
        <p:spPr>
          <a:xfrm>
            <a:off x="4235720" y="4817832"/>
            <a:ext cx="1050292" cy="461665"/>
          </a:xfrm>
          <a:prstGeom prst="rect">
            <a:avLst/>
          </a:prstGeom>
          <a:noFill/>
        </p:spPr>
        <p:txBody>
          <a:bodyPr wrap="square" rtlCol="0">
            <a:spAutoFit/>
          </a:bodyPr>
          <a:lstStyle/>
          <a:p>
            <a:r>
              <a:rPr lang="en-US" sz="600">
                <a:solidFill>
                  <a:srgbClr val="EE4A5F"/>
                </a:solidFill>
              </a:rPr>
              <a:t>H&amp;F</a:t>
            </a:r>
          </a:p>
          <a:p>
            <a:r>
              <a:rPr lang="en-US" sz="600">
                <a:solidFill>
                  <a:schemeClr val="tx2"/>
                </a:solidFill>
              </a:rPr>
              <a:t>GP Registrations in Hammersmith and Fulham council</a:t>
            </a:r>
          </a:p>
        </p:txBody>
      </p:sp>
      <p:cxnSp>
        <p:nvCxnSpPr>
          <p:cNvPr id="97" name="Straight Connector 96">
            <a:extLst>
              <a:ext uri="{FF2B5EF4-FFF2-40B4-BE49-F238E27FC236}">
                <a16:creationId xmlns:a16="http://schemas.microsoft.com/office/drawing/2014/main" id="{4634C2C0-CC0B-4DD2-9E7E-FFB27F456A77}"/>
              </a:ext>
            </a:extLst>
          </p:cNvPr>
          <p:cNvCxnSpPr>
            <a:cxnSpLocks/>
          </p:cNvCxnSpPr>
          <p:nvPr/>
        </p:nvCxnSpPr>
        <p:spPr>
          <a:xfrm>
            <a:off x="4147284" y="4817832"/>
            <a:ext cx="355600" cy="0"/>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95A6149A-75E0-4160-8E61-507C5B171CD0}"/>
              </a:ext>
            </a:extLst>
          </p:cNvPr>
          <p:cNvSpPr txBox="1"/>
          <p:nvPr/>
        </p:nvSpPr>
        <p:spPr>
          <a:xfrm>
            <a:off x="3021183" y="4067947"/>
            <a:ext cx="1050292" cy="461665"/>
          </a:xfrm>
          <a:prstGeom prst="rect">
            <a:avLst/>
          </a:prstGeom>
          <a:noFill/>
        </p:spPr>
        <p:txBody>
          <a:bodyPr wrap="square" rtlCol="0">
            <a:spAutoFit/>
          </a:bodyPr>
          <a:lstStyle/>
          <a:p>
            <a:r>
              <a:rPr lang="en-US" sz="600">
                <a:solidFill>
                  <a:srgbClr val="EE4A5F"/>
                </a:solidFill>
              </a:rPr>
              <a:t>AM</a:t>
            </a:r>
          </a:p>
          <a:p>
            <a:r>
              <a:rPr lang="en-US" sz="600">
                <a:solidFill>
                  <a:schemeClr val="tx2"/>
                </a:solidFill>
              </a:rPr>
              <a:t>RIS-PACS Solutions Architecture &amp; Programme Design</a:t>
            </a:r>
          </a:p>
        </p:txBody>
      </p:sp>
      <p:cxnSp>
        <p:nvCxnSpPr>
          <p:cNvPr id="99" name="Straight Connector 98">
            <a:extLst>
              <a:ext uri="{FF2B5EF4-FFF2-40B4-BE49-F238E27FC236}">
                <a16:creationId xmlns:a16="http://schemas.microsoft.com/office/drawing/2014/main" id="{885A13C9-FC1D-45E5-B744-EA3FF7A13D52}"/>
              </a:ext>
            </a:extLst>
          </p:cNvPr>
          <p:cNvCxnSpPr>
            <a:cxnSpLocks/>
          </p:cNvCxnSpPr>
          <p:nvPr/>
        </p:nvCxnSpPr>
        <p:spPr>
          <a:xfrm>
            <a:off x="3095548" y="4057119"/>
            <a:ext cx="819335" cy="0"/>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F8B4043B-B366-43E9-9A25-5A80908C6EB9}"/>
              </a:ext>
            </a:extLst>
          </p:cNvPr>
          <p:cNvSpPr txBox="1"/>
          <p:nvPr/>
        </p:nvSpPr>
        <p:spPr>
          <a:xfrm>
            <a:off x="4002299" y="3448529"/>
            <a:ext cx="844780" cy="369332"/>
          </a:xfrm>
          <a:prstGeom prst="rect">
            <a:avLst/>
          </a:prstGeom>
          <a:noFill/>
        </p:spPr>
        <p:txBody>
          <a:bodyPr wrap="square" rtlCol="0">
            <a:spAutoFit/>
          </a:bodyPr>
          <a:lstStyle/>
          <a:p>
            <a:r>
              <a:rPr lang="en-US" sz="600">
                <a:solidFill>
                  <a:srgbClr val="EE4A5F"/>
                </a:solidFill>
              </a:rPr>
              <a:t>BMI</a:t>
            </a:r>
          </a:p>
          <a:p>
            <a:r>
              <a:rPr lang="en-US" sz="600">
                <a:solidFill>
                  <a:schemeClr val="tx2"/>
                </a:solidFill>
              </a:rPr>
              <a:t>Order Comms 40 Sites Pathology</a:t>
            </a:r>
          </a:p>
        </p:txBody>
      </p:sp>
      <p:cxnSp>
        <p:nvCxnSpPr>
          <p:cNvPr id="101" name="Straight Connector 100">
            <a:extLst>
              <a:ext uri="{FF2B5EF4-FFF2-40B4-BE49-F238E27FC236}">
                <a16:creationId xmlns:a16="http://schemas.microsoft.com/office/drawing/2014/main" id="{13FA3D9A-0849-454F-8181-AE01193B4D21}"/>
              </a:ext>
            </a:extLst>
          </p:cNvPr>
          <p:cNvCxnSpPr>
            <a:cxnSpLocks/>
          </p:cNvCxnSpPr>
          <p:nvPr/>
        </p:nvCxnSpPr>
        <p:spPr>
          <a:xfrm flipV="1">
            <a:off x="4049274" y="3317667"/>
            <a:ext cx="1" cy="596411"/>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EBEB8C3D-732A-46E2-9E89-3021F31DC042}"/>
              </a:ext>
            </a:extLst>
          </p:cNvPr>
          <p:cNvSpPr txBox="1"/>
          <p:nvPr/>
        </p:nvSpPr>
        <p:spPr>
          <a:xfrm>
            <a:off x="3064147" y="1806817"/>
            <a:ext cx="866634" cy="461665"/>
          </a:xfrm>
          <a:prstGeom prst="rect">
            <a:avLst/>
          </a:prstGeom>
          <a:noFill/>
        </p:spPr>
        <p:txBody>
          <a:bodyPr wrap="square" rtlCol="0">
            <a:spAutoFit/>
          </a:bodyPr>
          <a:lstStyle/>
          <a:p>
            <a:r>
              <a:rPr lang="en-US" sz="600">
                <a:solidFill>
                  <a:srgbClr val="EE4A5F"/>
                </a:solidFill>
              </a:rPr>
              <a:t>GHG</a:t>
            </a:r>
          </a:p>
          <a:p>
            <a:r>
              <a:rPr lang="en-US" sz="600">
                <a:solidFill>
                  <a:schemeClr val="tx2"/>
                </a:solidFill>
              </a:rPr>
              <a:t>Finance Workflow Management Systems go-live</a:t>
            </a:r>
          </a:p>
        </p:txBody>
      </p:sp>
      <p:sp>
        <p:nvSpPr>
          <p:cNvPr id="103" name="TextBox 102">
            <a:extLst>
              <a:ext uri="{FF2B5EF4-FFF2-40B4-BE49-F238E27FC236}">
                <a16:creationId xmlns:a16="http://schemas.microsoft.com/office/drawing/2014/main" id="{EF3A7CD2-CF8D-4D60-B44F-33049F8F289D}"/>
              </a:ext>
            </a:extLst>
          </p:cNvPr>
          <p:cNvSpPr txBox="1"/>
          <p:nvPr/>
        </p:nvSpPr>
        <p:spPr>
          <a:xfrm>
            <a:off x="4432808" y="2175408"/>
            <a:ext cx="673085" cy="369332"/>
          </a:xfrm>
          <a:prstGeom prst="rect">
            <a:avLst/>
          </a:prstGeom>
          <a:noFill/>
        </p:spPr>
        <p:txBody>
          <a:bodyPr wrap="square" rtlCol="0">
            <a:spAutoFit/>
          </a:bodyPr>
          <a:lstStyle/>
          <a:p>
            <a:r>
              <a:rPr lang="en-US" sz="600">
                <a:solidFill>
                  <a:schemeClr val="tx2"/>
                </a:solidFill>
              </a:rPr>
              <a:t>Independent Living within East London</a:t>
            </a:r>
          </a:p>
        </p:txBody>
      </p:sp>
      <p:sp>
        <p:nvSpPr>
          <p:cNvPr id="104" name="TextBox 103">
            <a:extLst>
              <a:ext uri="{FF2B5EF4-FFF2-40B4-BE49-F238E27FC236}">
                <a16:creationId xmlns:a16="http://schemas.microsoft.com/office/drawing/2014/main" id="{E4B096F1-E16B-4A43-BF5F-640DEFC85107}"/>
              </a:ext>
            </a:extLst>
          </p:cNvPr>
          <p:cNvSpPr txBox="1"/>
          <p:nvPr/>
        </p:nvSpPr>
        <p:spPr>
          <a:xfrm>
            <a:off x="3107600" y="2774224"/>
            <a:ext cx="866634" cy="276999"/>
          </a:xfrm>
          <a:prstGeom prst="rect">
            <a:avLst/>
          </a:prstGeom>
          <a:noFill/>
        </p:spPr>
        <p:txBody>
          <a:bodyPr wrap="square" rtlCol="0">
            <a:spAutoFit/>
          </a:bodyPr>
          <a:lstStyle/>
          <a:p>
            <a:r>
              <a:rPr lang="en-US" sz="600">
                <a:solidFill>
                  <a:srgbClr val="EE4A5F"/>
                </a:solidFill>
              </a:rPr>
              <a:t>RSCH</a:t>
            </a:r>
          </a:p>
          <a:p>
            <a:r>
              <a:rPr lang="en-US" sz="600">
                <a:solidFill>
                  <a:schemeClr val="tx2"/>
                </a:solidFill>
              </a:rPr>
              <a:t>IM&amp;T Strategy</a:t>
            </a:r>
          </a:p>
        </p:txBody>
      </p:sp>
      <p:cxnSp>
        <p:nvCxnSpPr>
          <p:cNvPr id="105" name="Straight Connector 104">
            <a:extLst>
              <a:ext uri="{FF2B5EF4-FFF2-40B4-BE49-F238E27FC236}">
                <a16:creationId xmlns:a16="http://schemas.microsoft.com/office/drawing/2014/main" id="{C297C1EF-26E8-4C18-AFF0-5D35A0465087}"/>
              </a:ext>
            </a:extLst>
          </p:cNvPr>
          <p:cNvCxnSpPr>
            <a:cxnSpLocks/>
          </p:cNvCxnSpPr>
          <p:nvPr/>
        </p:nvCxnSpPr>
        <p:spPr>
          <a:xfrm>
            <a:off x="4189627" y="2350782"/>
            <a:ext cx="355600" cy="0"/>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FEDB729-FE70-48BC-98D3-FA459A9B4283}"/>
              </a:ext>
            </a:extLst>
          </p:cNvPr>
          <p:cNvCxnSpPr>
            <a:cxnSpLocks/>
          </p:cNvCxnSpPr>
          <p:nvPr/>
        </p:nvCxnSpPr>
        <p:spPr>
          <a:xfrm flipV="1">
            <a:off x="3914883" y="1836409"/>
            <a:ext cx="0" cy="1066783"/>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EFCCE42A-1AB8-4130-AACA-90B85D42E1B6}"/>
              </a:ext>
            </a:extLst>
          </p:cNvPr>
          <p:cNvSpPr txBox="1"/>
          <p:nvPr/>
        </p:nvSpPr>
        <p:spPr>
          <a:xfrm>
            <a:off x="5110478" y="1258342"/>
            <a:ext cx="1079203" cy="369332"/>
          </a:xfrm>
          <a:prstGeom prst="rect">
            <a:avLst/>
          </a:prstGeom>
          <a:noFill/>
        </p:spPr>
        <p:txBody>
          <a:bodyPr wrap="square" rtlCol="0">
            <a:spAutoFit/>
          </a:bodyPr>
          <a:lstStyle/>
          <a:p>
            <a:r>
              <a:rPr lang="en-US" sz="600">
                <a:solidFill>
                  <a:srgbClr val="EE4A5F"/>
                </a:solidFill>
              </a:rPr>
              <a:t>ORLA Healthcare</a:t>
            </a:r>
          </a:p>
          <a:p>
            <a:r>
              <a:rPr lang="en-US" sz="600">
                <a:solidFill>
                  <a:schemeClr val="tx2"/>
                </a:solidFill>
              </a:rPr>
              <a:t>Implementation support – Hospital at Home</a:t>
            </a:r>
          </a:p>
        </p:txBody>
      </p:sp>
      <p:cxnSp>
        <p:nvCxnSpPr>
          <p:cNvPr id="108" name="Straight Connector 107">
            <a:extLst>
              <a:ext uri="{FF2B5EF4-FFF2-40B4-BE49-F238E27FC236}">
                <a16:creationId xmlns:a16="http://schemas.microsoft.com/office/drawing/2014/main" id="{833A63D6-C3B0-474F-8404-630E995FD0CD}"/>
              </a:ext>
            </a:extLst>
          </p:cNvPr>
          <p:cNvCxnSpPr>
            <a:cxnSpLocks/>
          </p:cNvCxnSpPr>
          <p:nvPr/>
        </p:nvCxnSpPr>
        <p:spPr>
          <a:xfrm flipV="1">
            <a:off x="5095489" y="964130"/>
            <a:ext cx="0" cy="696104"/>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6BB9CFE3-DEE0-4089-B675-648DD8B74628}"/>
              </a:ext>
            </a:extLst>
          </p:cNvPr>
          <p:cNvSpPr txBox="1"/>
          <p:nvPr/>
        </p:nvSpPr>
        <p:spPr>
          <a:xfrm>
            <a:off x="6306845" y="2293583"/>
            <a:ext cx="866634" cy="369332"/>
          </a:xfrm>
          <a:prstGeom prst="rect">
            <a:avLst/>
          </a:prstGeom>
          <a:noFill/>
        </p:spPr>
        <p:txBody>
          <a:bodyPr wrap="square" rtlCol="0">
            <a:spAutoFit/>
          </a:bodyPr>
          <a:lstStyle/>
          <a:p>
            <a:r>
              <a:rPr lang="en-US" sz="600">
                <a:solidFill>
                  <a:srgbClr val="EE4A5F"/>
                </a:solidFill>
              </a:rPr>
              <a:t>BMI</a:t>
            </a:r>
          </a:p>
          <a:p>
            <a:r>
              <a:rPr lang="en-US" sz="600">
                <a:solidFill>
                  <a:schemeClr val="tx2"/>
                </a:solidFill>
              </a:rPr>
              <a:t>RIS/PACS upgrade</a:t>
            </a:r>
            <a:br>
              <a:rPr lang="en-US" sz="600">
                <a:solidFill>
                  <a:schemeClr val="tx2"/>
                </a:solidFill>
              </a:rPr>
            </a:br>
            <a:r>
              <a:rPr lang="en-US" sz="600">
                <a:solidFill>
                  <a:schemeClr val="tx2"/>
                </a:solidFill>
              </a:rPr>
              <a:t>Wristband rollout</a:t>
            </a:r>
          </a:p>
        </p:txBody>
      </p:sp>
      <p:cxnSp>
        <p:nvCxnSpPr>
          <p:cNvPr id="110" name="Straight Connector 109">
            <a:extLst>
              <a:ext uri="{FF2B5EF4-FFF2-40B4-BE49-F238E27FC236}">
                <a16:creationId xmlns:a16="http://schemas.microsoft.com/office/drawing/2014/main" id="{004CE02D-B864-4CC7-8E64-A527133DA728}"/>
              </a:ext>
            </a:extLst>
          </p:cNvPr>
          <p:cNvCxnSpPr>
            <a:cxnSpLocks/>
          </p:cNvCxnSpPr>
          <p:nvPr/>
        </p:nvCxnSpPr>
        <p:spPr>
          <a:xfrm flipV="1">
            <a:off x="6327441" y="2021623"/>
            <a:ext cx="1" cy="596411"/>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D7DA9C8B-0FD5-4A67-AC5A-845DD6A4D019}"/>
              </a:ext>
            </a:extLst>
          </p:cNvPr>
          <p:cNvSpPr txBox="1"/>
          <p:nvPr/>
        </p:nvSpPr>
        <p:spPr>
          <a:xfrm>
            <a:off x="6355399" y="3058444"/>
            <a:ext cx="866634" cy="369332"/>
          </a:xfrm>
          <a:prstGeom prst="rect">
            <a:avLst/>
          </a:prstGeom>
          <a:noFill/>
        </p:spPr>
        <p:txBody>
          <a:bodyPr wrap="square" rtlCol="0">
            <a:spAutoFit/>
          </a:bodyPr>
          <a:lstStyle/>
          <a:p>
            <a:r>
              <a:rPr lang="en-US" sz="600">
                <a:solidFill>
                  <a:srgbClr val="EE4A5F"/>
                </a:solidFill>
              </a:rPr>
              <a:t>AML</a:t>
            </a:r>
          </a:p>
          <a:p>
            <a:r>
              <a:rPr lang="en-US" sz="600">
                <a:solidFill>
                  <a:schemeClr val="tx2"/>
                </a:solidFill>
              </a:rPr>
              <a:t>RIS/PACS upgrade</a:t>
            </a:r>
            <a:br>
              <a:rPr lang="en-US" sz="600">
                <a:solidFill>
                  <a:schemeClr val="tx2"/>
                </a:solidFill>
              </a:rPr>
            </a:br>
            <a:r>
              <a:rPr lang="en-US" sz="600">
                <a:solidFill>
                  <a:schemeClr val="tx2"/>
                </a:solidFill>
              </a:rPr>
              <a:t>Wristband rollout</a:t>
            </a:r>
          </a:p>
        </p:txBody>
      </p:sp>
      <p:cxnSp>
        <p:nvCxnSpPr>
          <p:cNvPr id="112" name="Straight Connector 111">
            <a:extLst>
              <a:ext uri="{FF2B5EF4-FFF2-40B4-BE49-F238E27FC236}">
                <a16:creationId xmlns:a16="http://schemas.microsoft.com/office/drawing/2014/main" id="{D6B37DF8-BB4D-4DDF-AA8C-9F04F96D8F28}"/>
              </a:ext>
            </a:extLst>
          </p:cNvPr>
          <p:cNvCxnSpPr>
            <a:cxnSpLocks/>
          </p:cNvCxnSpPr>
          <p:nvPr/>
        </p:nvCxnSpPr>
        <p:spPr>
          <a:xfrm flipV="1">
            <a:off x="6341511" y="2810823"/>
            <a:ext cx="0" cy="556069"/>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588E6F17-43CF-4CDF-A75A-D8390792CCCC}"/>
              </a:ext>
            </a:extLst>
          </p:cNvPr>
          <p:cNvSpPr txBox="1"/>
          <p:nvPr/>
        </p:nvSpPr>
        <p:spPr>
          <a:xfrm>
            <a:off x="6486423" y="3612776"/>
            <a:ext cx="866634" cy="276999"/>
          </a:xfrm>
          <a:prstGeom prst="rect">
            <a:avLst/>
          </a:prstGeom>
          <a:noFill/>
        </p:spPr>
        <p:txBody>
          <a:bodyPr wrap="square" rtlCol="0">
            <a:spAutoFit/>
          </a:bodyPr>
          <a:lstStyle/>
          <a:p>
            <a:r>
              <a:rPr lang="en-US" sz="600">
                <a:solidFill>
                  <a:srgbClr val="EE4A5F"/>
                </a:solidFill>
              </a:rPr>
              <a:t>AML</a:t>
            </a:r>
          </a:p>
          <a:p>
            <a:r>
              <a:rPr lang="en-US" sz="600">
                <a:solidFill>
                  <a:schemeClr val="tx2"/>
                </a:solidFill>
              </a:rPr>
              <a:t>IT Diagnostic</a:t>
            </a:r>
          </a:p>
        </p:txBody>
      </p:sp>
      <p:cxnSp>
        <p:nvCxnSpPr>
          <p:cNvPr id="114" name="Straight Connector 113">
            <a:extLst>
              <a:ext uri="{FF2B5EF4-FFF2-40B4-BE49-F238E27FC236}">
                <a16:creationId xmlns:a16="http://schemas.microsoft.com/office/drawing/2014/main" id="{B498419E-51EA-45E1-9BFF-A44F6B9FBC04}"/>
              </a:ext>
            </a:extLst>
          </p:cNvPr>
          <p:cNvCxnSpPr>
            <a:cxnSpLocks/>
          </p:cNvCxnSpPr>
          <p:nvPr/>
        </p:nvCxnSpPr>
        <p:spPr>
          <a:xfrm>
            <a:off x="6309623" y="3743610"/>
            <a:ext cx="213889" cy="0"/>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AA3A8E79-6B53-4D56-A05A-2DDF61AAD7DF}"/>
              </a:ext>
            </a:extLst>
          </p:cNvPr>
          <p:cNvSpPr txBox="1"/>
          <p:nvPr/>
        </p:nvSpPr>
        <p:spPr>
          <a:xfrm>
            <a:off x="6103434" y="6266018"/>
            <a:ext cx="866634" cy="276999"/>
          </a:xfrm>
          <a:prstGeom prst="rect">
            <a:avLst/>
          </a:prstGeom>
          <a:noFill/>
        </p:spPr>
        <p:txBody>
          <a:bodyPr wrap="square" rtlCol="0">
            <a:spAutoFit/>
          </a:bodyPr>
          <a:lstStyle/>
          <a:p>
            <a:r>
              <a:rPr lang="en-US" sz="600">
                <a:solidFill>
                  <a:srgbClr val="EE4A5F"/>
                </a:solidFill>
              </a:rPr>
              <a:t>NHS BSA</a:t>
            </a:r>
          </a:p>
          <a:p>
            <a:r>
              <a:rPr lang="en-US" sz="600">
                <a:solidFill>
                  <a:schemeClr val="tx2"/>
                </a:solidFill>
              </a:rPr>
              <a:t>IT Outsource</a:t>
            </a:r>
          </a:p>
        </p:txBody>
      </p:sp>
      <p:sp>
        <p:nvSpPr>
          <p:cNvPr id="116" name="TextBox 115">
            <a:extLst>
              <a:ext uri="{FF2B5EF4-FFF2-40B4-BE49-F238E27FC236}">
                <a16:creationId xmlns:a16="http://schemas.microsoft.com/office/drawing/2014/main" id="{EBA83423-81D5-4A08-8DC5-D9FCC827FFC0}"/>
              </a:ext>
            </a:extLst>
          </p:cNvPr>
          <p:cNvSpPr txBox="1"/>
          <p:nvPr/>
        </p:nvSpPr>
        <p:spPr>
          <a:xfrm>
            <a:off x="6060122" y="5672602"/>
            <a:ext cx="866634" cy="276999"/>
          </a:xfrm>
          <a:prstGeom prst="rect">
            <a:avLst/>
          </a:prstGeom>
          <a:noFill/>
        </p:spPr>
        <p:txBody>
          <a:bodyPr wrap="square" rtlCol="0">
            <a:spAutoFit/>
          </a:bodyPr>
          <a:lstStyle/>
          <a:p>
            <a:r>
              <a:rPr lang="en-US" sz="600">
                <a:solidFill>
                  <a:srgbClr val="EE4A5F"/>
                </a:solidFill>
              </a:rPr>
              <a:t>AML</a:t>
            </a:r>
          </a:p>
          <a:p>
            <a:r>
              <a:rPr lang="en-US" sz="600">
                <a:solidFill>
                  <a:schemeClr val="tx2"/>
                </a:solidFill>
              </a:rPr>
              <a:t>IT Outsourcing</a:t>
            </a:r>
          </a:p>
        </p:txBody>
      </p:sp>
      <p:cxnSp>
        <p:nvCxnSpPr>
          <p:cNvPr id="117" name="Straight Connector 116">
            <a:extLst>
              <a:ext uri="{FF2B5EF4-FFF2-40B4-BE49-F238E27FC236}">
                <a16:creationId xmlns:a16="http://schemas.microsoft.com/office/drawing/2014/main" id="{17240FB5-62D7-4A02-98B8-E2588CDED7D8}"/>
              </a:ext>
            </a:extLst>
          </p:cNvPr>
          <p:cNvCxnSpPr>
            <a:cxnSpLocks/>
          </p:cNvCxnSpPr>
          <p:nvPr/>
        </p:nvCxnSpPr>
        <p:spPr>
          <a:xfrm flipV="1">
            <a:off x="6821017" y="5396650"/>
            <a:ext cx="0" cy="1223314"/>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6A219C78-E054-4EB1-8DE4-A22F58F5D3BF}"/>
              </a:ext>
            </a:extLst>
          </p:cNvPr>
          <p:cNvSpPr txBox="1"/>
          <p:nvPr/>
        </p:nvSpPr>
        <p:spPr>
          <a:xfrm>
            <a:off x="7905921" y="6477055"/>
            <a:ext cx="866634" cy="276999"/>
          </a:xfrm>
          <a:prstGeom prst="rect">
            <a:avLst/>
          </a:prstGeom>
          <a:noFill/>
        </p:spPr>
        <p:txBody>
          <a:bodyPr wrap="square" rtlCol="0">
            <a:spAutoFit/>
          </a:bodyPr>
          <a:lstStyle/>
          <a:p>
            <a:r>
              <a:rPr lang="en-US" sz="600">
                <a:solidFill>
                  <a:srgbClr val="EE4A5F"/>
                </a:solidFill>
              </a:rPr>
              <a:t>Health Harmonie</a:t>
            </a:r>
          </a:p>
          <a:p>
            <a:r>
              <a:rPr lang="en-US" sz="600">
                <a:solidFill>
                  <a:schemeClr val="tx2"/>
                </a:solidFill>
              </a:rPr>
              <a:t>RPA </a:t>
            </a:r>
          </a:p>
        </p:txBody>
      </p:sp>
      <p:cxnSp>
        <p:nvCxnSpPr>
          <p:cNvPr id="119" name="Straight Connector 118">
            <a:extLst>
              <a:ext uri="{FF2B5EF4-FFF2-40B4-BE49-F238E27FC236}">
                <a16:creationId xmlns:a16="http://schemas.microsoft.com/office/drawing/2014/main" id="{79383B5C-42FD-4D82-9F0A-45AA7B629679}"/>
              </a:ext>
            </a:extLst>
          </p:cNvPr>
          <p:cNvCxnSpPr>
            <a:cxnSpLocks/>
          </p:cNvCxnSpPr>
          <p:nvPr/>
        </p:nvCxnSpPr>
        <p:spPr>
          <a:xfrm flipV="1">
            <a:off x="7852157" y="5407171"/>
            <a:ext cx="0" cy="1261509"/>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2D4FDA8B-7467-4CAD-805F-2C5D1400E4F2}"/>
              </a:ext>
            </a:extLst>
          </p:cNvPr>
          <p:cNvSpPr txBox="1"/>
          <p:nvPr/>
        </p:nvSpPr>
        <p:spPr>
          <a:xfrm>
            <a:off x="8717949" y="2694797"/>
            <a:ext cx="1026923" cy="276999"/>
          </a:xfrm>
          <a:prstGeom prst="rect">
            <a:avLst/>
          </a:prstGeom>
          <a:noFill/>
        </p:spPr>
        <p:txBody>
          <a:bodyPr wrap="square" rtlCol="0">
            <a:spAutoFit/>
          </a:bodyPr>
          <a:lstStyle/>
          <a:p>
            <a:r>
              <a:rPr lang="en-US" sz="600">
                <a:solidFill>
                  <a:srgbClr val="EE4A5F"/>
                </a:solidFill>
              </a:rPr>
              <a:t>Royal Marsden NHS</a:t>
            </a:r>
          </a:p>
          <a:p>
            <a:r>
              <a:rPr lang="en-US" sz="600">
                <a:solidFill>
                  <a:schemeClr val="tx2"/>
                </a:solidFill>
              </a:rPr>
              <a:t>RPA</a:t>
            </a:r>
          </a:p>
        </p:txBody>
      </p:sp>
      <p:sp>
        <p:nvSpPr>
          <p:cNvPr id="121" name="TextBox 120">
            <a:extLst>
              <a:ext uri="{FF2B5EF4-FFF2-40B4-BE49-F238E27FC236}">
                <a16:creationId xmlns:a16="http://schemas.microsoft.com/office/drawing/2014/main" id="{7C868B17-48AA-4513-A11A-8C5A8913E499}"/>
              </a:ext>
            </a:extLst>
          </p:cNvPr>
          <p:cNvSpPr txBox="1"/>
          <p:nvPr/>
        </p:nvSpPr>
        <p:spPr>
          <a:xfrm>
            <a:off x="8737379" y="2007232"/>
            <a:ext cx="505923" cy="276999"/>
          </a:xfrm>
          <a:prstGeom prst="rect">
            <a:avLst/>
          </a:prstGeom>
          <a:noFill/>
        </p:spPr>
        <p:txBody>
          <a:bodyPr wrap="square" rtlCol="0">
            <a:spAutoFit/>
          </a:bodyPr>
          <a:lstStyle/>
          <a:p>
            <a:r>
              <a:rPr lang="en-US" sz="600">
                <a:solidFill>
                  <a:srgbClr val="EE4A5F"/>
                </a:solidFill>
              </a:rPr>
              <a:t>LTHT NHS</a:t>
            </a:r>
          </a:p>
          <a:p>
            <a:r>
              <a:rPr lang="en-US" sz="600">
                <a:solidFill>
                  <a:schemeClr val="tx2"/>
                </a:solidFill>
              </a:rPr>
              <a:t>Teams</a:t>
            </a:r>
          </a:p>
        </p:txBody>
      </p:sp>
      <p:sp>
        <p:nvSpPr>
          <p:cNvPr id="122" name="TextBox 121">
            <a:extLst>
              <a:ext uri="{FF2B5EF4-FFF2-40B4-BE49-F238E27FC236}">
                <a16:creationId xmlns:a16="http://schemas.microsoft.com/office/drawing/2014/main" id="{956C3EEE-D128-4BD2-8A38-A3932CCE5642}"/>
              </a:ext>
            </a:extLst>
          </p:cNvPr>
          <p:cNvSpPr txBox="1"/>
          <p:nvPr/>
        </p:nvSpPr>
        <p:spPr>
          <a:xfrm>
            <a:off x="8696810" y="3389815"/>
            <a:ext cx="866634" cy="276999"/>
          </a:xfrm>
          <a:prstGeom prst="rect">
            <a:avLst/>
          </a:prstGeom>
          <a:noFill/>
        </p:spPr>
        <p:txBody>
          <a:bodyPr wrap="square" rtlCol="0">
            <a:spAutoFit/>
          </a:bodyPr>
          <a:lstStyle/>
          <a:p>
            <a:r>
              <a:rPr lang="en-US" sz="600">
                <a:solidFill>
                  <a:srgbClr val="EE4A5F"/>
                </a:solidFill>
              </a:rPr>
              <a:t>Hertfordshire NHS</a:t>
            </a:r>
          </a:p>
          <a:p>
            <a:r>
              <a:rPr lang="en-US" sz="600">
                <a:solidFill>
                  <a:schemeClr val="tx2"/>
                </a:solidFill>
              </a:rPr>
              <a:t>RPA</a:t>
            </a:r>
          </a:p>
        </p:txBody>
      </p:sp>
      <p:sp>
        <p:nvSpPr>
          <p:cNvPr id="123" name="TextBox 122">
            <a:extLst>
              <a:ext uri="{FF2B5EF4-FFF2-40B4-BE49-F238E27FC236}">
                <a16:creationId xmlns:a16="http://schemas.microsoft.com/office/drawing/2014/main" id="{9BD090EC-B8E4-4458-884C-E0F11D4D73AD}"/>
              </a:ext>
            </a:extLst>
          </p:cNvPr>
          <p:cNvSpPr txBox="1"/>
          <p:nvPr/>
        </p:nvSpPr>
        <p:spPr>
          <a:xfrm>
            <a:off x="8724150" y="4234823"/>
            <a:ext cx="866634" cy="276999"/>
          </a:xfrm>
          <a:prstGeom prst="rect">
            <a:avLst/>
          </a:prstGeom>
          <a:noFill/>
        </p:spPr>
        <p:txBody>
          <a:bodyPr wrap="square" rtlCol="0">
            <a:spAutoFit/>
          </a:bodyPr>
          <a:lstStyle/>
          <a:p>
            <a:r>
              <a:rPr lang="en-US" sz="600">
                <a:solidFill>
                  <a:srgbClr val="EE4A5F"/>
                </a:solidFill>
              </a:rPr>
              <a:t>Wirral NHS</a:t>
            </a:r>
          </a:p>
          <a:p>
            <a:r>
              <a:rPr lang="en-US" sz="600">
                <a:solidFill>
                  <a:schemeClr val="tx2"/>
                </a:solidFill>
              </a:rPr>
              <a:t>Teams</a:t>
            </a:r>
          </a:p>
        </p:txBody>
      </p:sp>
      <p:sp>
        <p:nvSpPr>
          <p:cNvPr id="124" name="TextBox 123">
            <a:extLst>
              <a:ext uri="{FF2B5EF4-FFF2-40B4-BE49-F238E27FC236}">
                <a16:creationId xmlns:a16="http://schemas.microsoft.com/office/drawing/2014/main" id="{D2574E73-2208-4237-B262-7DE464D66ECC}"/>
              </a:ext>
            </a:extLst>
          </p:cNvPr>
          <p:cNvSpPr txBox="1"/>
          <p:nvPr/>
        </p:nvSpPr>
        <p:spPr>
          <a:xfrm>
            <a:off x="8724150" y="1553699"/>
            <a:ext cx="866634" cy="276999"/>
          </a:xfrm>
          <a:prstGeom prst="rect">
            <a:avLst/>
          </a:prstGeom>
          <a:noFill/>
        </p:spPr>
        <p:txBody>
          <a:bodyPr wrap="square" rtlCol="0">
            <a:spAutoFit/>
          </a:bodyPr>
          <a:lstStyle/>
          <a:p>
            <a:r>
              <a:rPr lang="en-US" sz="600">
                <a:solidFill>
                  <a:srgbClr val="EE4A5F"/>
                </a:solidFill>
              </a:rPr>
              <a:t>NHSx </a:t>
            </a:r>
          </a:p>
          <a:p>
            <a:r>
              <a:rPr lang="en-US" sz="600"/>
              <a:t>Covid VISC</a:t>
            </a:r>
          </a:p>
        </p:txBody>
      </p:sp>
      <p:cxnSp>
        <p:nvCxnSpPr>
          <p:cNvPr id="125" name="Straight Connector 124">
            <a:extLst>
              <a:ext uri="{FF2B5EF4-FFF2-40B4-BE49-F238E27FC236}">
                <a16:creationId xmlns:a16="http://schemas.microsoft.com/office/drawing/2014/main" id="{A78E669A-4F5B-4978-BFC4-4CF5CB344BDF}"/>
              </a:ext>
            </a:extLst>
          </p:cNvPr>
          <p:cNvCxnSpPr>
            <a:cxnSpLocks/>
          </p:cNvCxnSpPr>
          <p:nvPr/>
        </p:nvCxnSpPr>
        <p:spPr>
          <a:xfrm>
            <a:off x="10484645" y="1187129"/>
            <a:ext cx="213889" cy="0"/>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7F97AC5-7D62-4309-8C8B-D8B30464FBE6}"/>
              </a:ext>
            </a:extLst>
          </p:cNvPr>
          <p:cNvCxnSpPr>
            <a:cxnSpLocks/>
          </p:cNvCxnSpPr>
          <p:nvPr/>
        </p:nvCxnSpPr>
        <p:spPr>
          <a:xfrm flipV="1">
            <a:off x="10694692" y="458663"/>
            <a:ext cx="0" cy="3517380"/>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127" name="Picture 12" descr="Wirral Community Health and Care NHS Foundation Trust">
            <a:extLst>
              <a:ext uri="{FF2B5EF4-FFF2-40B4-BE49-F238E27FC236}">
                <a16:creationId xmlns:a16="http://schemas.microsoft.com/office/drawing/2014/main" id="{28465F26-55B2-414C-B947-3973240092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3858" y="3807097"/>
            <a:ext cx="806912" cy="444255"/>
          </a:xfrm>
          <a:prstGeom prst="rect">
            <a:avLst/>
          </a:prstGeom>
          <a:noFill/>
          <a:extLst>
            <a:ext uri="{909E8E84-426E-40DD-AFC4-6F175D3DCCD1}">
              <a14:hiddenFill xmlns:a14="http://schemas.microsoft.com/office/drawing/2010/main">
                <a:solidFill>
                  <a:srgbClr val="FFFFFF"/>
                </a:solidFill>
              </a14:hiddenFill>
            </a:ext>
          </a:extLst>
        </p:spPr>
      </p:pic>
      <p:cxnSp>
        <p:nvCxnSpPr>
          <p:cNvPr id="128" name="Straight Connector 127">
            <a:extLst>
              <a:ext uri="{FF2B5EF4-FFF2-40B4-BE49-F238E27FC236}">
                <a16:creationId xmlns:a16="http://schemas.microsoft.com/office/drawing/2014/main" id="{B339AC33-EE0B-4BD3-A9BB-C4C08E59D1A8}"/>
              </a:ext>
            </a:extLst>
          </p:cNvPr>
          <p:cNvCxnSpPr>
            <a:cxnSpLocks/>
          </p:cNvCxnSpPr>
          <p:nvPr/>
        </p:nvCxnSpPr>
        <p:spPr>
          <a:xfrm>
            <a:off x="8482921" y="3961304"/>
            <a:ext cx="213889" cy="0"/>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051DDE4-8E3F-4B79-BD1C-0CB8BC82B323}"/>
              </a:ext>
            </a:extLst>
          </p:cNvPr>
          <p:cNvCxnSpPr>
            <a:cxnSpLocks/>
          </p:cNvCxnSpPr>
          <p:nvPr/>
        </p:nvCxnSpPr>
        <p:spPr>
          <a:xfrm flipH="1" flipV="1">
            <a:off x="8689582" y="1330952"/>
            <a:ext cx="18200" cy="3225612"/>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130" name="Picture 6" descr="NHSX Logo - Innopsis">
            <a:extLst>
              <a:ext uri="{FF2B5EF4-FFF2-40B4-BE49-F238E27FC236}">
                <a16:creationId xmlns:a16="http://schemas.microsoft.com/office/drawing/2014/main" id="{F90F4F26-8D10-4F41-8D58-0FED6EE18C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8924" y="1278631"/>
            <a:ext cx="518498" cy="27263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descr="Registrar Haematologist | The Royal Marsden Hospital | Messly Jobs">
            <a:extLst>
              <a:ext uri="{FF2B5EF4-FFF2-40B4-BE49-F238E27FC236}">
                <a16:creationId xmlns:a16="http://schemas.microsoft.com/office/drawing/2014/main" id="{A67DAA02-EEE2-4362-A9EA-8FDD8156FF0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7067" r="30228" b="34178"/>
          <a:stretch/>
        </p:blipFill>
        <p:spPr bwMode="auto">
          <a:xfrm>
            <a:off x="8780953" y="2416728"/>
            <a:ext cx="534441" cy="29686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descr="Image result for nhs hertfordshire logo&quot;">
            <a:extLst>
              <a:ext uri="{FF2B5EF4-FFF2-40B4-BE49-F238E27FC236}">
                <a16:creationId xmlns:a16="http://schemas.microsoft.com/office/drawing/2014/main" id="{2DEE07E5-7A79-4C8E-9742-EFA467572F1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8786172" y="3150824"/>
            <a:ext cx="762195" cy="225321"/>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descr="The Leeds Teaching Hospitals">
            <a:extLst>
              <a:ext uri="{FF2B5EF4-FFF2-40B4-BE49-F238E27FC236}">
                <a16:creationId xmlns:a16="http://schemas.microsoft.com/office/drawing/2014/main" id="{E8C8C778-83B4-4798-82CA-353EF1F608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9216" y="1835585"/>
            <a:ext cx="1398195" cy="163123"/>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a:extLst>
              <a:ext uri="{FF2B5EF4-FFF2-40B4-BE49-F238E27FC236}">
                <a16:creationId xmlns:a16="http://schemas.microsoft.com/office/drawing/2014/main" id="{46101194-52E3-48C2-A32A-2042D323DC59}"/>
              </a:ext>
            </a:extLst>
          </p:cNvPr>
          <p:cNvSpPr txBox="1"/>
          <p:nvPr/>
        </p:nvSpPr>
        <p:spPr>
          <a:xfrm>
            <a:off x="10881792" y="848976"/>
            <a:ext cx="714357" cy="276999"/>
          </a:xfrm>
          <a:prstGeom prst="rect">
            <a:avLst/>
          </a:prstGeom>
          <a:noFill/>
        </p:spPr>
        <p:txBody>
          <a:bodyPr wrap="square" rtlCol="0">
            <a:spAutoFit/>
          </a:bodyPr>
          <a:lstStyle/>
          <a:p>
            <a:r>
              <a:rPr lang="en-US" sz="600">
                <a:solidFill>
                  <a:srgbClr val="EE4A5F"/>
                </a:solidFill>
              </a:rPr>
              <a:t>Dudley NHS</a:t>
            </a:r>
          </a:p>
          <a:p>
            <a:r>
              <a:rPr lang="en-US" sz="600">
                <a:solidFill>
                  <a:schemeClr val="tx2"/>
                </a:solidFill>
              </a:rPr>
              <a:t>Data</a:t>
            </a:r>
          </a:p>
        </p:txBody>
      </p:sp>
      <p:sp>
        <p:nvSpPr>
          <p:cNvPr id="135" name="TextBox 134">
            <a:extLst>
              <a:ext uri="{FF2B5EF4-FFF2-40B4-BE49-F238E27FC236}">
                <a16:creationId xmlns:a16="http://schemas.microsoft.com/office/drawing/2014/main" id="{2FF3ACB2-2534-468D-AC86-F99FE6D8351F}"/>
              </a:ext>
            </a:extLst>
          </p:cNvPr>
          <p:cNvSpPr txBox="1"/>
          <p:nvPr/>
        </p:nvSpPr>
        <p:spPr>
          <a:xfrm>
            <a:off x="10810107" y="1587997"/>
            <a:ext cx="714357" cy="276999"/>
          </a:xfrm>
          <a:prstGeom prst="rect">
            <a:avLst/>
          </a:prstGeom>
          <a:noFill/>
        </p:spPr>
        <p:txBody>
          <a:bodyPr wrap="square" rtlCol="0">
            <a:spAutoFit/>
          </a:bodyPr>
          <a:lstStyle/>
          <a:p>
            <a:r>
              <a:rPr lang="en-US" sz="600">
                <a:solidFill>
                  <a:srgbClr val="EE4A5F"/>
                </a:solidFill>
              </a:rPr>
              <a:t>Midlands NHS</a:t>
            </a:r>
          </a:p>
          <a:p>
            <a:r>
              <a:rPr lang="en-US" sz="600">
                <a:solidFill>
                  <a:schemeClr val="tx2"/>
                </a:solidFill>
              </a:rPr>
              <a:t>Data Strategy</a:t>
            </a:r>
          </a:p>
        </p:txBody>
      </p:sp>
      <p:pic>
        <p:nvPicPr>
          <p:cNvPr id="136" name="Picture 8" descr="Midlands Partnership NHS Foundation Trust | Roadshow Promotions">
            <a:extLst>
              <a:ext uri="{FF2B5EF4-FFF2-40B4-BE49-F238E27FC236}">
                <a16:creationId xmlns:a16="http://schemas.microsoft.com/office/drawing/2014/main" id="{81F4E9DE-91E1-4BD4-86C9-DF66193D9A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29816" y="1213497"/>
            <a:ext cx="719868" cy="404474"/>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6" descr="Board meetings during COVID-19 - The Dudley Group NHS Foundation Trust">
            <a:extLst>
              <a:ext uri="{FF2B5EF4-FFF2-40B4-BE49-F238E27FC236}">
                <a16:creationId xmlns:a16="http://schemas.microsoft.com/office/drawing/2014/main" id="{F3BC16D5-A7B8-4CA8-8F73-AC0B27C3685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66007" y="458663"/>
            <a:ext cx="785974" cy="425199"/>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States-of-Guernsey-Logo | The Butterfly Tree Charity">
            <a:extLst>
              <a:ext uri="{FF2B5EF4-FFF2-40B4-BE49-F238E27FC236}">
                <a16:creationId xmlns:a16="http://schemas.microsoft.com/office/drawing/2014/main" id="{F89EF1B1-6F8B-48F6-A64A-94B88CB0FE6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17777"/>
          <a:stretch/>
        </p:blipFill>
        <p:spPr bwMode="auto">
          <a:xfrm>
            <a:off x="7919434" y="5429769"/>
            <a:ext cx="733065" cy="272416"/>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38">
            <a:extLst>
              <a:ext uri="{FF2B5EF4-FFF2-40B4-BE49-F238E27FC236}">
                <a16:creationId xmlns:a16="http://schemas.microsoft.com/office/drawing/2014/main" id="{452196AB-EEDD-4F55-B351-AAECDA100AD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89684" y="5417656"/>
            <a:ext cx="537883" cy="216987"/>
          </a:xfrm>
          <a:prstGeom prst="rect">
            <a:avLst/>
          </a:prstGeom>
        </p:spPr>
      </p:pic>
      <p:pic>
        <p:nvPicPr>
          <p:cNvPr id="140" name="Picture 139">
            <a:extLst>
              <a:ext uri="{FF2B5EF4-FFF2-40B4-BE49-F238E27FC236}">
                <a16:creationId xmlns:a16="http://schemas.microsoft.com/office/drawing/2014/main" id="{4D8AE46C-E03F-4630-BE8C-7BF278D83C7D}"/>
              </a:ext>
            </a:extLst>
          </p:cNvPr>
          <p:cNvPicPr>
            <a:picLocks noChangeAspect="1"/>
          </p:cNvPicPr>
          <p:nvPr/>
        </p:nvPicPr>
        <p:blipFill>
          <a:blip r:embed="rId14"/>
          <a:stretch>
            <a:fillRect/>
          </a:stretch>
        </p:blipFill>
        <p:spPr>
          <a:xfrm>
            <a:off x="5958785" y="5988142"/>
            <a:ext cx="768782" cy="176956"/>
          </a:xfrm>
          <a:prstGeom prst="rect">
            <a:avLst/>
          </a:prstGeom>
        </p:spPr>
      </p:pic>
      <p:pic>
        <p:nvPicPr>
          <p:cNvPr id="141" name="Picture 140">
            <a:extLst>
              <a:ext uri="{FF2B5EF4-FFF2-40B4-BE49-F238E27FC236}">
                <a16:creationId xmlns:a16="http://schemas.microsoft.com/office/drawing/2014/main" id="{2461041F-D5D9-4739-82A4-981829D70A4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48545" y="2780732"/>
            <a:ext cx="537883" cy="216987"/>
          </a:xfrm>
          <a:prstGeom prst="rect">
            <a:avLst/>
          </a:prstGeom>
        </p:spPr>
      </p:pic>
      <p:pic>
        <p:nvPicPr>
          <p:cNvPr id="142" name="Picture 7" descr="image006">
            <a:extLst>
              <a:ext uri="{FF2B5EF4-FFF2-40B4-BE49-F238E27FC236}">
                <a16:creationId xmlns:a16="http://schemas.microsoft.com/office/drawing/2014/main" id="{8FEA1B63-8E9D-47E3-95FD-62C57600EF3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6200000">
            <a:off x="6532026" y="1869944"/>
            <a:ext cx="252297" cy="4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2" descr="C:\Users\Csnowd\Pictures\logo.png">
            <a:extLst>
              <a:ext uri="{FF2B5EF4-FFF2-40B4-BE49-F238E27FC236}">
                <a16:creationId xmlns:a16="http://schemas.microsoft.com/office/drawing/2014/main" id="{4BA443B2-8E03-42CE-879D-4492779BD5D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93039" y="902525"/>
            <a:ext cx="537971" cy="284604"/>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43">
            <a:extLst>
              <a:ext uri="{FF2B5EF4-FFF2-40B4-BE49-F238E27FC236}">
                <a16:creationId xmlns:a16="http://schemas.microsoft.com/office/drawing/2014/main" id="{07754D21-DF61-4246-B6D3-31EBBCDE5B78}"/>
              </a:ext>
            </a:extLst>
          </p:cNvPr>
          <p:cNvPicPr>
            <a:picLocks noChangeAspect="1"/>
          </p:cNvPicPr>
          <p:nvPr/>
        </p:nvPicPr>
        <p:blipFill>
          <a:blip r:embed="rId17"/>
          <a:stretch>
            <a:fillRect/>
          </a:stretch>
        </p:blipFill>
        <p:spPr>
          <a:xfrm>
            <a:off x="412506" y="3477965"/>
            <a:ext cx="734554" cy="195881"/>
          </a:xfrm>
          <a:prstGeom prst="rect">
            <a:avLst/>
          </a:prstGeom>
        </p:spPr>
      </p:pic>
      <p:pic>
        <p:nvPicPr>
          <p:cNvPr id="145" name="Picture 144">
            <a:extLst>
              <a:ext uri="{FF2B5EF4-FFF2-40B4-BE49-F238E27FC236}">
                <a16:creationId xmlns:a16="http://schemas.microsoft.com/office/drawing/2014/main" id="{ABD3A63A-1E4F-4834-8904-773E9CAE4617}"/>
              </a:ext>
            </a:extLst>
          </p:cNvPr>
          <p:cNvPicPr>
            <a:picLocks noChangeAspect="1"/>
          </p:cNvPicPr>
          <p:nvPr/>
        </p:nvPicPr>
        <p:blipFill>
          <a:blip r:embed="rId18"/>
          <a:stretch>
            <a:fillRect/>
          </a:stretch>
        </p:blipFill>
        <p:spPr>
          <a:xfrm>
            <a:off x="1078697" y="4122453"/>
            <a:ext cx="597386" cy="317311"/>
          </a:xfrm>
          <a:prstGeom prst="rect">
            <a:avLst/>
          </a:prstGeom>
        </p:spPr>
      </p:pic>
      <p:pic>
        <p:nvPicPr>
          <p:cNvPr id="146" name="Picture 145">
            <a:extLst>
              <a:ext uri="{FF2B5EF4-FFF2-40B4-BE49-F238E27FC236}">
                <a16:creationId xmlns:a16="http://schemas.microsoft.com/office/drawing/2014/main" id="{C29D6976-D3C5-4215-B536-B6A400435768}"/>
              </a:ext>
            </a:extLst>
          </p:cNvPr>
          <p:cNvPicPr>
            <a:picLocks noChangeAspect="1"/>
          </p:cNvPicPr>
          <p:nvPr/>
        </p:nvPicPr>
        <p:blipFill>
          <a:blip r:embed="rId19"/>
          <a:stretch>
            <a:fillRect/>
          </a:stretch>
        </p:blipFill>
        <p:spPr>
          <a:xfrm>
            <a:off x="2552598" y="5378394"/>
            <a:ext cx="743672" cy="495781"/>
          </a:xfrm>
          <a:prstGeom prst="rect">
            <a:avLst/>
          </a:prstGeom>
        </p:spPr>
      </p:pic>
      <p:pic>
        <p:nvPicPr>
          <p:cNvPr id="147" name="Picture 146">
            <a:extLst>
              <a:ext uri="{FF2B5EF4-FFF2-40B4-BE49-F238E27FC236}">
                <a16:creationId xmlns:a16="http://schemas.microsoft.com/office/drawing/2014/main" id="{28624088-BA9B-4B16-9C8E-736C8BE1BCD4}"/>
              </a:ext>
            </a:extLst>
          </p:cNvPr>
          <p:cNvPicPr>
            <a:picLocks noChangeAspect="1"/>
          </p:cNvPicPr>
          <p:nvPr/>
        </p:nvPicPr>
        <p:blipFill>
          <a:blip r:embed="rId20"/>
          <a:stretch>
            <a:fillRect/>
          </a:stretch>
        </p:blipFill>
        <p:spPr>
          <a:xfrm>
            <a:off x="2575631" y="4914999"/>
            <a:ext cx="382248" cy="173286"/>
          </a:xfrm>
          <a:prstGeom prst="rect">
            <a:avLst/>
          </a:prstGeom>
        </p:spPr>
      </p:pic>
      <p:pic>
        <p:nvPicPr>
          <p:cNvPr id="148" name="Picture 147">
            <a:extLst>
              <a:ext uri="{FF2B5EF4-FFF2-40B4-BE49-F238E27FC236}">
                <a16:creationId xmlns:a16="http://schemas.microsoft.com/office/drawing/2014/main" id="{42A9129E-E753-4CB4-8EBC-852261F2506E}"/>
              </a:ext>
            </a:extLst>
          </p:cNvPr>
          <p:cNvPicPr>
            <a:picLocks noChangeAspect="1"/>
          </p:cNvPicPr>
          <p:nvPr/>
        </p:nvPicPr>
        <p:blipFill rotWithShape="1">
          <a:blip r:embed="rId21"/>
          <a:srcRect t="27522" b="32489"/>
          <a:stretch/>
        </p:blipFill>
        <p:spPr>
          <a:xfrm>
            <a:off x="4294084" y="5389947"/>
            <a:ext cx="916480" cy="237412"/>
          </a:xfrm>
          <a:prstGeom prst="rect">
            <a:avLst/>
          </a:prstGeom>
        </p:spPr>
      </p:pic>
      <p:pic>
        <p:nvPicPr>
          <p:cNvPr id="149" name="Picture 148">
            <a:extLst>
              <a:ext uri="{FF2B5EF4-FFF2-40B4-BE49-F238E27FC236}">
                <a16:creationId xmlns:a16="http://schemas.microsoft.com/office/drawing/2014/main" id="{76B2805C-C048-491C-8A82-DB469570F209}"/>
              </a:ext>
            </a:extLst>
          </p:cNvPr>
          <p:cNvPicPr>
            <a:picLocks noChangeAspect="1"/>
          </p:cNvPicPr>
          <p:nvPr/>
        </p:nvPicPr>
        <p:blipFill>
          <a:blip r:embed="rId20"/>
          <a:stretch>
            <a:fillRect/>
          </a:stretch>
        </p:blipFill>
        <p:spPr>
          <a:xfrm>
            <a:off x="4380032" y="6187136"/>
            <a:ext cx="382248" cy="173286"/>
          </a:xfrm>
          <a:prstGeom prst="rect">
            <a:avLst/>
          </a:prstGeom>
        </p:spPr>
      </p:pic>
      <p:pic>
        <p:nvPicPr>
          <p:cNvPr id="150" name="Picture 149">
            <a:extLst>
              <a:ext uri="{FF2B5EF4-FFF2-40B4-BE49-F238E27FC236}">
                <a16:creationId xmlns:a16="http://schemas.microsoft.com/office/drawing/2014/main" id="{740DBA23-E5AC-4F5F-8152-01E8174021E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27823" y="3759056"/>
            <a:ext cx="537883" cy="216987"/>
          </a:xfrm>
          <a:prstGeom prst="rect">
            <a:avLst/>
          </a:prstGeom>
        </p:spPr>
      </p:pic>
      <p:cxnSp>
        <p:nvCxnSpPr>
          <p:cNvPr id="151" name="Straight Connector 150">
            <a:extLst>
              <a:ext uri="{FF2B5EF4-FFF2-40B4-BE49-F238E27FC236}">
                <a16:creationId xmlns:a16="http://schemas.microsoft.com/office/drawing/2014/main" id="{DA69F540-CE19-458C-8301-3642FB58F0DD}"/>
              </a:ext>
            </a:extLst>
          </p:cNvPr>
          <p:cNvCxnSpPr>
            <a:cxnSpLocks/>
          </p:cNvCxnSpPr>
          <p:nvPr/>
        </p:nvCxnSpPr>
        <p:spPr>
          <a:xfrm flipV="1">
            <a:off x="4324892" y="5378394"/>
            <a:ext cx="0" cy="1376797"/>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152" name="Picture 2" descr="logo-image">
            <a:extLst>
              <a:ext uri="{FF2B5EF4-FFF2-40B4-BE49-F238E27FC236}">
                <a16:creationId xmlns:a16="http://schemas.microsoft.com/office/drawing/2014/main" id="{4273E1BB-BE6B-422C-8186-E8CC550145D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881792" y="1967294"/>
            <a:ext cx="815723" cy="326289"/>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52">
            <a:extLst>
              <a:ext uri="{FF2B5EF4-FFF2-40B4-BE49-F238E27FC236}">
                <a16:creationId xmlns:a16="http://schemas.microsoft.com/office/drawing/2014/main" id="{31246958-2056-48DF-A2BD-9DFB5B1A8B14}"/>
              </a:ext>
            </a:extLst>
          </p:cNvPr>
          <p:cNvPicPr>
            <a:picLocks noChangeAspect="1"/>
          </p:cNvPicPr>
          <p:nvPr/>
        </p:nvPicPr>
        <p:blipFill>
          <a:blip r:embed="rId17"/>
          <a:stretch>
            <a:fillRect/>
          </a:stretch>
        </p:blipFill>
        <p:spPr>
          <a:xfrm>
            <a:off x="6336560" y="4401283"/>
            <a:ext cx="734554" cy="195881"/>
          </a:xfrm>
          <a:prstGeom prst="rect">
            <a:avLst/>
          </a:prstGeom>
        </p:spPr>
      </p:pic>
      <p:grpSp>
        <p:nvGrpSpPr>
          <p:cNvPr id="154" name="Group 153">
            <a:extLst>
              <a:ext uri="{FF2B5EF4-FFF2-40B4-BE49-F238E27FC236}">
                <a16:creationId xmlns:a16="http://schemas.microsoft.com/office/drawing/2014/main" id="{88C2F044-ED9E-4143-AD0D-6B445A67551F}"/>
              </a:ext>
            </a:extLst>
          </p:cNvPr>
          <p:cNvGrpSpPr/>
          <p:nvPr/>
        </p:nvGrpSpPr>
        <p:grpSpPr>
          <a:xfrm>
            <a:off x="6007202" y="4392888"/>
            <a:ext cx="236305" cy="236305"/>
            <a:chOff x="4869951" y="1335640"/>
            <a:chExt cx="236305" cy="236305"/>
          </a:xfrm>
        </p:grpSpPr>
        <p:sp>
          <p:nvSpPr>
            <p:cNvPr id="155" name="Oval 154">
              <a:extLst>
                <a:ext uri="{FF2B5EF4-FFF2-40B4-BE49-F238E27FC236}">
                  <a16:creationId xmlns:a16="http://schemas.microsoft.com/office/drawing/2014/main" id="{B2AFDED0-CC8D-4574-8C02-A953DBAE6A59}"/>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156" name="Oval 155">
              <a:extLst>
                <a:ext uri="{FF2B5EF4-FFF2-40B4-BE49-F238E27FC236}">
                  <a16:creationId xmlns:a16="http://schemas.microsoft.com/office/drawing/2014/main" id="{A38B30F2-5C9E-47EF-AA64-E27AFA65025D}"/>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pic>
        <p:nvPicPr>
          <p:cNvPr id="158" name="Picture 157">
            <a:extLst>
              <a:ext uri="{FF2B5EF4-FFF2-40B4-BE49-F238E27FC236}">
                <a16:creationId xmlns:a16="http://schemas.microsoft.com/office/drawing/2014/main" id="{254A0605-4A47-4FDE-8516-23ADE62911F6}"/>
              </a:ext>
            </a:extLst>
          </p:cNvPr>
          <p:cNvPicPr>
            <a:picLocks noChangeAspect="1"/>
          </p:cNvPicPr>
          <p:nvPr/>
        </p:nvPicPr>
        <p:blipFill rotWithShape="1">
          <a:blip r:embed="rId23"/>
          <a:srcRect t="33452" b="34632"/>
          <a:stretch/>
        </p:blipFill>
        <p:spPr>
          <a:xfrm>
            <a:off x="7865758" y="6147665"/>
            <a:ext cx="1448214" cy="338717"/>
          </a:xfrm>
          <a:prstGeom prst="rect">
            <a:avLst/>
          </a:prstGeom>
        </p:spPr>
      </p:pic>
      <p:pic>
        <p:nvPicPr>
          <p:cNvPr id="159" name="Picture 4" descr="Pharmacy inspections | GPhC">
            <a:extLst>
              <a:ext uri="{FF2B5EF4-FFF2-40B4-BE49-F238E27FC236}">
                <a16:creationId xmlns:a16="http://schemas.microsoft.com/office/drawing/2014/main" id="{54B1893E-F143-42FF-AE26-83B29CD59DF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27886" y="5425304"/>
            <a:ext cx="833665" cy="393675"/>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8" descr="Surrey and Borders Partnership NHS Foundation Trust | Learn Live">
            <a:extLst>
              <a:ext uri="{FF2B5EF4-FFF2-40B4-BE49-F238E27FC236}">
                <a16:creationId xmlns:a16="http://schemas.microsoft.com/office/drawing/2014/main" id="{51EB4643-7537-48CD-B0B9-E33496C8459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830641" y="3312924"/>
            <a:ext cx="1227872" cy="702980"/>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0" descr="Circle Health Group: BMI Healthcare Jobs">
            <a:extLst>
              <a:ext uri="{FF2B5EF4-FFF2-40B4-BE49-F238E27FC236}">
                <a16:creationId xmlns:a16="http://schemas.microsoft.com/office/drawing/2014/main" id="{F83FF01B-4134-437E-899E-6B7F4EB814A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812089" y="2642847"/>
            <a:ext cx="955595" cy="426605"/>
          </a:xfrm>
          <a:prstGeom prst="rect">
            <a:avLst/>
          </a:prstGeom>
          <a:noFill/>
          <a:extLst>
            <a:ext uri="{909E8E84-426E-40DD-AFC4-6F175D3DCCD1}">
              <a14:hiddenFill xmlns:a14="http://schemas.microsoft.com/office/drawing/2010/main">
                <a:solidFill>
                  <a:srgbClr val="FFFFFF"/>
                </a:solidFill>
              </a14:hiddenFill>
            </a:ext>
          </a:extLst>
        </p:spPr>
      </p:pic>
      <p:sp>
        <p:nvSpPr>
          <p:cNvPr id="162" name="TextBox 161">
            <a:extLst>
              <a:ext uri="{FF2B5EF4-FFF2-40B4-BE49-F238E27FC236}">
                <a16:creationId xmlns:a16="http://schemas.microsoft.com/office/drawing/2014/main" id="{122A82BC-0663-4443-B5EF-D7F95C184458}"/>
              </a:ext>
            </a:extLst>
          </p:cNvPr>
          <p:cNvSpPr txBox="1"/>
          <p:nvPr/>
        </p:nvSpPr>
        <p:spPr>
          <a:xfrm>
            <a:off x="10771767" y="2281863"/>
            <a:ext cx="1339153" cy="276999"/>
          </a:xfrm>
          <a:prstGeom prst="rect">
            <a:avLst/>
          </a:prstGeom>
          <a:noFill/>
        </p:spPr>
        <p:txBody>
          <a:bodyPr wrap="square" rtlCol="0">
            <a:spAutoFit/>
          </a:bodyPr>
          <a:lstStyle/>
          <a:p>
            <a:r>
              <a:rPr lang="en-US" sz="600">
                <a:solidFill>
                  <a:srgbClr val="EE4A5F"/>
                </a:solidFill>
              </a:rPr>
              <a:t>Bedford Luton Milton Keynes</a:t>
            </a:r>
          </a:p>
          <a:p>
            <a:r>
              <a:rPr lang="en-US" sz="600">
                <a:solidFill>
                  <a:schemeClr val="tx2"/>
                </a:solidFill>
              </a:rPr>
              <a:t>ICS data strategy</a:t>
            </a:r>
          </a:p>
        </p:txBody>
      </p:sp>
      <p:cxnSp>
        <p:nvCxnSpPr>
          <p:cNvPr id="163" name="Straight Connector 162">
            <a:extLst>
              <a:ext uri="{FF2B5EF4-FFF2-40B4-BE49-F238E27FC236}">
                <a16:creationId xmlns:a16="http://schemas.microsoft.com/office/drawing/2014/main" id="{44158DB3-37B5-4477-9D12-B9A21DD60AA6}"/>
              </a:ext>
            </a:extLst>
          </p:cNvPr>
          <p:cNvCxnSpPr>
            <a:cxnSpLocks/>
          </p:cNvCxnSpPr>
          <p:nvPr/>
        </p:nvCxnSpPr>
        <p:spPr>
          <a:xfrm flipV="1">
            <a:off x="12058898" y="4352376"/>
            <a:ext cx="0" cy="1220858"/>
          </a:xfrm>
          <a:prstGeom prst="line">
            <a:avLst/>
          </a:prstGeom>
          <a:ln w="127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427044A9-F2D6-45E2-A229-070864C386A1}"/>
              </a:ext>
            </a:extLst>
          </p:cNvPr>
          <p:cNvSpPr/>
          <p:nvPr/>
        </p:nvSpPr>
        <p:spPr>
          <a:xfrm>
            <a:off x="96488" y="6372651"/>
            <a:ext cx="573153" cy="461665"/>
          </a:xfrm>
          <a:prstGeom prst="rect">
            <a:avLst/>
          </a:prstGeom>
          <a:solidFill>
            <a:schemeClr val="bg1"/>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sp>
        <p:nvSpPr>
          <p:cNvPr id="165" name="TextBox 164">
            <a:extLst>
              <a:ext uri="{FF2B5EF4-FFF2-40B4-BE49-F238E27FC236}">
                <a16:creationId xmlns:a16="http://schemas.microsoft.com/office/drawing/2014/main" id="{BDC67485-5360-433B-A217-74313D0CF14F}"/>
              </a:ext>
            </a:extLst>
          </p:cNvPr>
          <p:cNvSpPr txBox="1"/>
          <p:nvPr/>
        </p:nvSpPr>
        <p:spPr>
          <a:xfrm>
            <a:off x="10794393" y="3048455"/>
            <a:ext cx="1339153" cy="276999"/>
          </a:xfrm>
          <a:prstGeom prst="rect">
            <a:avLst/>
          </a:prstGeom>
          <a:noFill/>
        </p:spPr>
        <p:txBody>
          <a:bodyPr wrap="square" rtlCol="0">
            <a:spAutoFit/>
          </a:bodyPr>
          <a:lstStyle/>
          <a:p>
            <a:r>
              <a:rPr lang="en-US" sz="600">
                <a:solidFill>
                  <a:srgbClr val="EE4A5F"/>
                </a:solidFill>
              </a:rPr>
              <a:t>Circle Health Group</a:t>
            </a:r>
          </a:p>
          <a:p>
            <a:r>
              <a:rPr lang="en-US" sz="600">
                <a:solidFill>
                  <a:schemeClr val="tx2"/>
                </a:solidFill>
              </a:rPr>
              <a:t>RPA and Server Replacement</a:t>
            </a:r>
          </a:p>
        </p:txBody>
      </p:sp>
      <p:sp>
        <p:nvSpPr>
          <p:cNvPr id="166" name="TextBox 165">
            <a:extLst>
              <a:ext uri="{FF2B5EF4-FFF2-40B4-BE49-F238E27FC236}">
                <a16:creationId xmlns:a16="http://schemas.microsoft.com/office/drawing/2014/main" id="{786C4401-7A51-4F0A-9734-85A019CF5FB9}"/>
              </a:ext>
            </a:extLst>
          </p:cNvPr>
          <p:cNvSpPr txBox="1"/>
          <p:nvPr/>
        </p:nvSpPr>
        <p:spPr>
          <a:xfrm>
            <a:off x="10766696" y="3888798"/>
            <a:ext cx="1339153" cy="276999"/>
          </a:xfrm>
          <a:prstGeom prst="rect">
            <a:avLst/>
          </a:prstGeom>
          <a:noFill/>
        </p:spPr>
        <p:txBody>
          <a:bodyPr wrap="square" rtlCol="0">
            <a:spAutoFit/>
          </a:bodyPr>
          <a:lstStyle/>
          <a:p>
            <a:r>
              <a:rPr lang="en-US" sz="600">
                <a:solidFill>
                  <a:srgbClr val="EE4A5F"/>
                </a:solidFill>
              </a:rPr>
              <a:t>SABP NHS FT</a:t>
            </a:r>
          </a:p>
          <a:p>
            <a:r>
              <a:rPr lang="en-US" sz="600">
                <a:solidFill>
                  <a:schemeClr val="tx2"/>
                </a:solidFill>
              </a:rPr>
              <a:t>Power Platform </a:t>
            </a:r>
            <a:r>
              <a:rPr lang="en-US" sz="600" err="1">
                <a:solidFill>
                  <a:schemeClr val="tx2"/>
                </a:solidFill>
              </a:rPr>
              <a:t>CoE</a:t>
            </a:r>
            <a:endParaRPr lang="en-US" sz="600">
              <a:solidFill>
                <a:schemeClr val="tx2"/>
              </a:solidFill>
            </a:endParaRPr>
          </a:p>
        </p:txBody>
      </p:sp>
      <p:sp>
        <p:nvSpPr>
          <p:cNvPr id="167" name="TextBox 166">
            <a:extLst>
              <a:ext uri="{FF2B5EF4-FFF2-40B4-BE49-F238E27FC236}">
                <a16:creationId xmlns:a16="http://schemas.microsoft.com/office/drawing/2014/main" id="{672E31EB-D731-4AE0-9AFD-8B38D09AF5A4}"/>
              </a:ext>
            </a:extLst>
          </p:cNvPr>
          <p:cNvSpPr txBox="1"/>
          <p:nvPr/>
        </p:nvSpPr>
        <p:spPr>
          <a:xfrm>
            <a:off x="6832017" y="5837683"/>
            <a:ext cx="866634" cy="276999"/>
          </a:xfrm>
          <a:prstGeom prst="rect">
            <a:avLst/>
          </a:prstGeom>
          <a:noFill/>
        </p:spPr>
        <p:txBody>
          <a:bodyPr wrap="square" rtlCol="0">
            <a:spAutoFit/>
          </a:bodyPr>
          <a:lstStyle/>
          <a:p>
            <a:r>
              <a:rPr lang="en-US" sz="600">
                <a:solidFill>
                  <a:srgbClr val="EE4A5F"/>
                </a:solidFill>
              </a:rPr>
              <a:t>GPHC</a:t>
            </a:r>
          </a:p>
          <a:p>
            <a:r>
              <a:rPr lang="en-US" sz="600">
                <a:solidFill>
                  <a:schemeClr val="tx2"/>
                </a:solidFill>
              </a:rPr>
              <a:t>Azure Migration</a:t>
            </a:r>
          </a:p>
        </p:txBody>
      </p:sp>
      <p:sp>
        <p:nvSpPr>
          <p:cNvPr id="168" name="TextBox 167">
            <a:extLst>
              <a:ext uri="{FF2B5EF4-FFF2-40B4-BE49-F238E27FC236}">
                <a16:creationId xmlns:a16="http://schemas.microsoft.com/office/drawing/2014/main" id="{024FB39C-A0D3-479B-B574-3F9F9B05D1A2}"/>
              </a:ext>
            </a:extLst>
          </p:cNvPr>
          <p:cNvSpPr txBox="1"/>
          <p:nvPr/>
        </p:nvSpPr>
        <p:spPr>
          <a:xfrm>
            <a:off x="7877224" y="5745350"/>
            <a:ext cx="866634" cy="369332"/>
          </a:xfrm>
          <a:prstGeom prst="rect">
            <a:avLst/>
          </a:prstGeom>
          <a:noFill/>
        </p:spPr>
        <p:txBody>
          <a:bodyPr wrap="square" rtlCol="0">
            <a:spAutoFit/>
          </a:bodyPr>
          <a:lstStyle/>
          <a:p>
            <a:r>
              <a:rPr lang="en-US" sz="600">
                <a:solidFill>
                  <a:srgbClr val="EE4A5F"/>
                </a:solidFill>
              </a:rPr>
              <a:t>States of Guernsey</a:t>
            </a:r>
          </a:p>
          <a:p>
            <a:r>
              <a:rPr lang="en-US" sz="600">
                <a:solidFill>
                  <a:schemeClr val="tx2"/>
                </a:solidFill>
              </a:rPr>
              <a:t>HSC IT Roadmap</a:t>
            </a:r>
          </a:p>
        </p:txBody>
      </p:sp>
      <p:sp>
        <p:nvSpPr>
          <p:cNvPr id="169" name="TextBox 168">
            <a:extLst>
              <a:ext uri="{FF2B5EF4-FFF2-40B4-BE49-F238E27FC236}">
                <a16:creationId xmlns:a16="http://schemas.microsoft.com/office/drawing/2014/main" id="{CC7E7E64-60EA-4792-AD4B-6767F71E70C1}"/>
              </a:ext>
            </a:extLst>
          </p:cNvPr>
          <p:cNvSpPr txBox="1"/>
          <p:nvPr/>
        </p:nvSpPr>
        <p:spPr>
          <a:xfrm>
            <a:off x="5439087" y="4360193"/>
            <a:ext cx="621792" cy="317330"/>
          </a:xfrm>
          <a:prstGeom prst="rect">
            <a:avLst/>
          </a:prstGeom>
          <a:noFill/>
        </p:spPr>
        <p:txBody>
          <a:bodyPr wrap="square" rtlCol="0">
            <a:spAutoFit/>
          </a:bodyPr>
          <a:lstStyle/>
          <a:p>
            <a:pPr algn="ctr"/>
            <a:r>
              <a:rPr lang="en-US" sz="1400" b="1">
                <a:solidFill>
                  <a:srgbClr val="EE4A5F"/>
                </a:solidFill>
              </a:rPr>
              <a:t>2017</a:t>
            </a:r>
          </a:p>
        </p:txBody>
      </p:sp>
      <p:sp>
        <p:nvSpPr>
          <p:cNvPr id="170" name="TextBox 169">
            <a:extLst>
              <a:ext uri="{FF2B5EF4-FFF2-40B4-BE49-F238E27FC236}">
                <a16:creationId xmlns:a16="http://schemas.microsoft.com/office/drawing/2014/main" id="{65BDB384-5BB7-443F-99A8-A390590C9005}"/>
              </a:ext>
            </a:extLst>
          </p:cNvPr>
          <p:cNvSpPr txBox="1"/>
          <p:nvPr/>
        </p:nvSpPr>
        <p:spPr>
          <a:xfrm>
            <a:off x="6274077" y="4592188"/>
            <a:ext cx="866634" cy="276999"/>
          </a:xfrm>
          <a:prstGeom prst="rect">
            <a:avLst/>
          </a:prstGeom>
          <a:noFill/>
        </p:spPr>
        <p:txBody>
          <a:bodyPr wrap="square" rtlCol="0">
            <a:spAutoFit/>
          </a:bodyPr>
          <a:lstStyle/>
          <a:p>
            <a:r>
              <a:rPr lang="en-US" sz="600">
                <a:solidFill>
                  <a:srgbClr val="EE4A5F"/>
                </a:solidFill>
              </a:rPr>
              <a:t>BMI Healthcare</a:t>
            </a:r>
          </a:p>
          <a:p>
            <a:r>
              <a:rPr lang="en-US" sz="600">
                <a:solidFill>
                  <a:schemeClr val="tx2"/>
                </a:solidFill>
              </a:rPr>
              <a:t>Radiology refresh</a:t>
            </a:r>
          </a:p>
        </p:txBody>
      </p:sp>
      <p:pic>
        <p:nvPicPr>
          <p:cNvPr id="171" name="Picture 170">
            <a:extLst>
              <a:ext uri="{FF2B5EF4-FFF2-40B4-BE49-F238E27FC236}">
                <a16:creationId xmlns:a16="http://schemas.microsoft.com/office/drawing/2014/main" id="{D484C347-F49E-49EB-9509-97046C379CD1}"/>
              </a:ext>
            </a:extLst>
          </p:cNvPr>
          <p:cNvPicPr>
            <a:picLocks noChangeAspect="1"/>
          </p:cNvPicPr>
          <p:nvPr/>
        </p:nvPicPr>
        <p:blipFill>
          <a:blip r:embed="rId27"/>
          <a:stretch>
            <a:fillRect/>
          </a:stretch>
        </p:blipFill>
        <p:spPr>
          <a:xfrm>
            <a:off x="3212415" y="2483531"/>
            <a:ext cx="589026" cy="294513"/>
          </a:xfrm>
          <a:prstGeom prst="rect">
            <a:avLst/>
          </a:prstGeom>
        </p:spPr>
      </p:pic>
      <p:pic>
        <p:nvPicPr>
          <p:cNvPr id="1026" name="Picture 2">
            <a:extLst>
              <a:ext uri="{FF2B5EF4-FFF2-40B4-BE49-F238E27FC236}">
                <a16:creationId xmlns:a16="http://schemas.microsoft.com/office/drawing/2014/main" id="{1A4D0CEB-F924-4BA2-8F08-00C6D70CA7B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18588" y="4390381"/>
            <a:ext cx="813106" cy="370641"/>
          </a:xfrm>
          <a:prstGeom prst="rect">
            <a:avLst/>
          </a:prstGeom>
          <a:noFill/>
          <a:extLst>
            <a:ext uri="{909E8E84-426E-40DD-AFC4-6F175D3DCCD1}">
              <a14:hiddenFill xmlns:a14="http://schemas.microsoft.com/office/drawing/2010/main">
                <a:solidFill>
                  <a:srgbClr val="FFFFFF"/>
                </a:solidFill>
              </a14:hiddenFill>
            </a:ext>
          </a:extLst>
        </p:spPr>
      </p:pic>
      <p:sp>
        <p:nvSpPr>
          <p:cNvPr id="173" name="Slide Number Placeholder 3">
            <a:extLst>
              <a:ext uri="{FF2B5EF4-FFF2-40B4-BE49-F238E27FC236}">
                <a16:creationId xmlns:a16="http://schemas.microsoft.com/office/drawing/2014/main" id="{1DC3CF50-492D-4930-81AE-50C9FFE64448}"/>
              </a:ext>
            </a:extLst>
          </p:cNvPr>
          <p:cNvSpPr txBox="1">
            <a:spLocks/>
          </p:cNvSpPr>
          <p:nvPr/>
        </p:nvSpPr>
        <p:spPr>
          <a:xfrm>
            <a:off x="180563" y="6339515"/>
            <a:ext cx="37360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47B484-0EFF-4467-8FE0-358289714128}" type="slidenum">
              <a:rPr lang="en-GB" sz="1050" b="1" smtClean="0"/>
              <a:pPr algn="ctr"/>
              <a:t>3</a:t>
            </a:fld>
            <a:endParaRPr lang="en-GB" sz="1050" b="1"/>
          </a:p>
        </p:txBody>
      </p:sp>
      <p:sp>
        <p:nvSpPr>
          <p:cNvPr id="172" name="Rounded Rectangle 5">
            <a:extLst>
              <a:ext uri="{FF2B5EF4-FFF2-40B4-BE49-F238E27FC236}">
                <a16:creationId xmlns:a16="http://schemas.microsoft.com/office/drawing/2014/main" id="{AE450937-6C02-4E06-A17E-16401AB0F600}"/>
              </a:ext>
            </a:extLst>
          </p:cNvPr>
          <p:cNvSpPr/>
          <p:nvPr/>
        </p:nvSpPr>
        <p:spPr>
          <a:xfrm>
            <a:off x="267890" y="660007"/>
            <a:ext cx="360000" cy="54000"/>
          </a:xfrm>
          <a:prstGeom prst="roundRect">
            <a:avLst>
              <a:gd name="adj" fmla="val 50000"/>
            </a:avLst>
          </a:prstGeom>
          <a:solidFill>
            <a:srgbClr val="FF5F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nvGrpSpPr>
          <p:cNvPr id="174" name="Group 173">
            <a:extLst>
              <a:ext uri="{FF2B5EF4-FFF2-40B4-BE49-F238E27FC236}">
                <a16:creationId xmlns:a16="http://schemas.microsoft.com/office/drawing/2014/main" id="{73818031-4070-4964-AC6C-82A738E9D606}"/>
              </a:ext>
            </a:extLst>
          </p:cNvPr>
          <p:cNvGrpSpPr/>
          <p:nvPr/>
        </p:nvGrpSpPr>
        <p:grpSpPr>
          <a:xfrm>
            <a:off x="11954097" y="4131982"/>
            <a:ext cx="236305" cy="236305"/>
            <a:chOff x="4869951" y="1335640"/>
            <a:chExt cx="236305" cy="236305"/>
          </a:xfrm>
        </p:grpSpPr>
        <p:sp>
          <p:nvSpPr>
            <p:cNvPr id="175" name="Oval 174">
              <a:extLst>
                <a:ext uri="{FF2B5EF4-FFF2-40B4-BE49-F238E27FC236}">
                  <a16:creationId xmlns:a16="http://schemas.microsoft.com/office/drawing/2014/main" id="{9EBF5E06-4235-4390-9CB6-A724AB3C669F}"/>
                </a:ext>
              </a:extLst>
            </p:cNvPr>
            <p:cNvSpPr/>
            <p:nvPr/>
          </p:nvSpPr>
          <p:spPr>
            <a:xfrm>
              <a:off x="4869951" y="1335640"/>
              <a:ext cx="236305" cy="236305"/>
            </a:xfrm>
            <a:prstGeom prst="ellipse">
              <a:avLst/>
            </a:prstGeom>
            <a:solidFill>
              <a:schemeClr val="accent1">
                <a:lumMod val="40000"/>
                <a:lumOff val="60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sp>
          <p:nvSpPr>
            <p:cNvPr id="176" name="Oval 175">
              <a:extLst>
                <a:ext uri="{FF2B5EF4-FFF2-40B4-BE49-F238E27FC236}">
                  <a16:creationId xmlns:a16="http://schemas.microsoft.com/office/drawing/2014/main" id="{D6EC69FF-8FB1-49B5-A38A-D200727ED25F}"/>
                </a:ext>
              </a:extLst>
            </p:cNvPr>
            <p:cNvSpPr/>
            <p:nvPr/>
          </p:nvSpPr>
          <p:spPr>
            <a:xfrm>
              <a:off x="4923628" y="1389317"/>
              <a:ext cx="128950" cy="128950"/>
            </a:xfrm>
            <a:prstGeom prst="ellipse">
              <a:avLst/>
            </a:prstGeom>
            <a:solidFill>
              <a:srgbClr val="EE4A5F"/>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US" sz="1600" b="1" i="1">
                <a:ln>
                  <a:solidFill>
                    <a:sysClr val="windowText" lastClr="000000"/>
                  </a:solidFill>
                </a:ln>
                <a:solidFill>
                  <a:schemeClr val="accent1"/>
                </a:solidFill>
                <a:ea typeface="Century Gothic"/>
                <a:cs typeface="Century Gothic"/>
                <a:sym typeface="Century Gothic"/>
              </a:endParaRPr>
            </a:p>
          </p:txBody>
        </p:sp>
      </p:grpSp>
      <p:sp>
        <p:nvSpPr>
          <p:cNvPr id="177" name="TextBox 176">
            <a:extLst>
              <a:ext uri="{FF2B5EF4-FFF2-40B4-BE49-F238E27FC236}">
                <a16:creationId xmlns:a16="http://schemas.microsoft.com/office/drawing/2014/main" id="{422F2420-867F-4DD2-A052-CAC30004B7FE}"/>
              </a:ext>
            </a:extLst>
          </p:cNvPr>
          <p:cNvSpPr txBox="1"/>
          <p:nvPr/>
        </p:nvSpPr>
        <p:spPr>
          <a:xfrm>
            <a:off x="11423729" y="4305541"/>
            <a:ext cx="621792" cy="307777"/>
          </a:xfrm>
          <a:prstGeom prst="rect">
            <a:avLst/>
          </a:prstGeom>
          <a:noFill/>
        </p:spPr>
        <p:txBody>
          <a:bodyPr wrap="square" rtlCol="0">
            <a:spAutoFit/>
          </a:bodyPr>
          <a:lstStyle/>
          <a:p>
            <a:pPr algn="ctr"/>
            <a:r>
              <a:rPr lang="en-US" sz="1400" b="1">
                <a:solidFill>
                  <a:srgbClr val="EE4A5F"/>
                </a:solidFill>
              </a:rPr>
              <a:t>2022</a:t>
            </a:r>
          </a:p>
        </p:txBody>
      </p:sp>
      <p:pic>
        <p:nvPicPr>
          <p:cNvPr id="1028" name="Picture 4" descr="North West London Logo">
            <a:extLst>
              <a:ext uri="{FF2B5EF4-FFF2-40B4-BE49-F238E27FC236}">
                <a16:creationId xmlns:a16="http://schemas.microsoft.com/office/drawing/2014/main" id="{EB75F3A6-DE1A-4375-9B94-6C9A4D3B0D6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000133" y="5939607"/>
            <a:ext cx="1297502" cy="4144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Health Research Authority (@HRA_Latest) / Twitter">
            <a:extLst>
              <a:ext uri="{FF2B5EF4-FFF2-40B4-BE49-F238E27FC236}">
                <a16:creationId xmlns:a16="http://schemas.microsoft.com/office/drawing/2014/main" id="{0D964E86-9B0A-43B8-92D0-2E70D4B5158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403816" y="4657061"/>
            <a:ext cx="838906" cy="8389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oyal Cornwall Hospitals NHS Trust | The Royal Cornwall Hospitals NHS Trust  is the principal provider of acute care services in the county of Cornwall.">
            <a:extLst>
              <a:ext uri="{FF2B5EF4-FFF2-40B4-BE49-F238E27FC236}">
                <a16:creationId xmlns:a16="http://schemas.microsoft.com/office/drawing/2014/main" id="{17E5AAA3-D746-471E-8611-028972DAF8B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747890" y="4374565"/>
            <a:ext cx="1408818" cy="350639"/>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179">
            <a:extLst>
              <a:ext uri="{FF2B5EF4-FFF2-40B4-BE49-F238E27FC236}">
                <a16:creationId xmlns:a16="http://schemas.microsoft.com/office/drawing/2014/main" id="{58D66F7D-0DC9-40CF-A0A3-9A45A4E2C952}"/>
              </a:ext>
            </a:extLst>
          </p:cNvPr>
          <p:cNvPicPr>
            <a:picLocks noChangeAspect="1"/>
          </p:cNvPicPr>
          <p:nvPr/>
        </p:nvPicPr>
        <p:blipFill>
          <a:blip r:embed="rId32"/>
          <a:stretch>
            <a:fillRect/>
          </a:stretch>
        </p:blipFill>
        <p:spPr>
          <a:xfrm>
            <a:off x="9527589" y="6334633"/>
            <a:ext cx="2455706" cy="206176"/>
          </a:xfrm>
          <a:prstGeom prst="rect">
            <a:avLst/>
          </a:prstGeom>
        </p:spPr>
      </p:pic>
      <p:sp>
        <p:nvSpPr>
          <p:cNvPr id="191" name="TextBox 190">
            <a:extLst>
              <a:ext uri="{FF2B5EF4-FFF2-40B4-BE49-F238E27FC236}">
                <a16:creationId xmlns:a16="http://schemas.microsoft.com/office/drawing/2014/main" id="{A7CA21BD-C36C-4209-8DDE-40971725BF3A}"/>
              </a:ext>
            </a:extLst>
          </p:cNvPr>
          <p:cNvSpPr txBox="1"/>
          <p:nvPr/>
        </p:nvSpPr>
        <p:spPr>
          <a:xfrm>
            <a:off x="11264484" y="6017926"/>
            <a:ext cx="1037094" cy="276999"/>
          </a:xfrm>
          <a:prstGeom prst="rect">
            <a:avLst/>
          </a:prstGeom>
          <a:noFill/>
        </p:spPr>
        <p:txBody>
          <a:bodyPr wrap="square" rtlCol="0">
            <a:spAutoFit/>
          </a:bodyPr>
          <a:lstStyle/>
          <a:p>
            <a:r>
              <a:rPr lang="en-US" sz="600">
                <a:solidFill>
                  <a:srgbClr val="EE4A5F"/>
                </a:solidFill>
              </a:rPr>
              <a:t>NWL ICS</a:t>
            </a:r>
          </a:p>
          <a:p>
            <a:r>
              <a:rPr lang="en-US" sz="600">
                <a:solidFill>
                  <a:schemeClr val="tx2"/>
                </a:solidFill>
              </a:rPr>
              <a:t>Artificial Intelligence</a:t>
            </a:r>
          </a:p>
        </p:txBody>
      </p:sp>
      <p:sp>
        <p:nvSpPr>
          <p:cNvPr id="193" name="TextBox 192">
            <a:extLst>
              <a:ext uri="{FF2B5EF4-FFF2-40B4-BE49-F238E27FC236}">
                <a16:creationId xmlns:a16="http://schemas.microsoft.com/office/drawing/2014/main" id="{FB1C9599-A76F-450A-BDA4-16F22EC1C6CB}"/>
              </a:ext>
            </a:extLst>
          </p:cNvPr>
          <p:cNvSpPr txBox="1"/>
          <p:nvPr/>
        </p:nvSpPr>
        <p:spPr>
          <a:xfrm>
            <a:off x="11264484" y="6487171"/>
            <a:ext cx="866634" cy="276999"/>
          </a:xfrm>
          <a:prstGeom prst="rect">
            <a:avLst/>
          </a:prstGeom>
          <a:noFill/>
        </p:spPr>
        <p:txBody>
          <a:bodyPr wrap="square" rtlCol="0">
            <a:spAutoFit/>
          </a:bodyPr>
          <a:lstStyle/>
          <a:p>
            <a:r>
              <a:rPr lang="en-US" sz="600">
                <a:solidFill>
                  <a:srgbClr val="EE4A5F"/>
                </a:solidFill>
              </a:rPr>
              <a:t>SNEE ICS</a:t>
            </a:r>
          </a:p>
          <a:p>
            <a:r>
              <a:rPr lang="en-US" sz="600">
                <a:solidFill>
                  <a:schemeClr val="tx2"/>
                </a:solidFill>
              </a:rPr>
              <a:t>Data Strategy</a:t>
            </a:r>
          </a:p>
        </p:txBody>
      </p:sp>
      <p:pic>
        <p:nvPicPr>
          <p:cNvPr id="1032" name="Picture 8" descr="EOEAS of England Ambulance Service NHS Trust click here to return home">
            <a:extLst>
              <a:ext uri="{FF2B5EF4-FFF2-40B4-BE49-F238E27FC236}">
                <a16:creationId xmlns:a16="http://schemas.microsoft.com/office/drawing/2014/main" id="{045EB378-C382-4E2D-AF43-4036D1FE34B2}"/>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969969" y="5404822"/>
            <a:ext cx="2017317" cy="464514"/>
          </a:xfrm>
          <a:prstGeom prst="rect">
            <a:avLst/>
          </a:prstGeom>
          <a:noFill/>
          <a:extLst>
            <a:ext uri="{909E8E84-426E-40DD-AFC4-6F175D3DCCD1}">
              <a14:hiddenFill xmlns:a14="http://schemas.microsoft.com/office/drawing/2010/main">
                <a:solidFill>
                  <a:srgbClr val="FFFFFF"/>
                </a:solidFill>
              </a14:hiddenFill>
            </a:ext>
          </a:extLst>
        </p:spPr>
      </p:pic>
      <p:sp>
        <p:nvSpPr>
          <p:cNvPr id="196" name="TextBox 195">
            <a:extLst>
              <a:ext uri="{FF2B5EF4-FFF2-40B4-BE49-F238E27FC236}">
                <a16:creationId xmlns:a16="http://schemas.microsoft.com/office/drawing/2014/main" id="{5FF18DC1-9849-40D1-BB13-8C42B302461F}"/>
              </a:ext>
            </a:extLst>
          </p:cNvPr>
          <p:cNvSpPr txBox="1"/>
          <p:nvPr/>
        </p:nvSpPr>
        <p:spPr>
          <a:xfrm>
            <a:off x="10881792" y="5178635"/>
            <a:ext cx="522888" cy="276999"/>
          </a:xfrm>
          <a:prstGeom prst="rect">
            <a:avLst/>
          </a:prstGeom>
          <a:noFill/>
        </p:spPr>
        <p:txBody>
          <a:bodyPr wrap="square" rtlCol="0">
            <a:spAutoFit/>
          </a:bodyPr>
          <a:lstStyle/>
          <a:p>
            <a:r>
              <a:rPr lang="en-US" sz="600">
                <a:solidFill>
                  <a:srgbClr val="EE4A5F"/>
                </a:solidFill>
              </a:rPr>
              <a:t>HRA</a:t>
            </a:r>
          </a:p>
          <a:p>
            <a:r>
              <a:rPr lang="en-US" sz="600">
                <a:solidFill>
                  <a:schemeClr val="tx2"/>
                </a:solidFill>
              </a:rPr>
              <a:t>Data</a:t>
            </a:r>
          </a:p>
        </p:txBody>
      </p:sp>
      <p:sp>
        <p:nvSpPr>
          <p:cNvPr id="197" name="TextBox 196">
            <a:extLst>
              <a:ext uri="{FF2B5EF4-FFF2-40B4-BE49-F238E27FC236}">
                <a16:creationId xmlns:a16="http://schemas.microsoft.com/office/drawing/2014/main" id="{588BE5AB-15EB-41FE-B407-C9809A90F7AE}"/>
              </a:ext>
            </a:extLst>
          </p:cNvPr>
          <p:cNvSpPr txBox="1"/>
          <p:nvPr/>
        </p:nvSpPr>
        <p:spPr>
          <a:xfrm>
            <a:off x="11264484" y="5691641"/>
            <a:ext cx="866634" cy="276999"/>
          </a:xfrm>
          <a:prstGeom prst="rect">
            <a:avLst/>
          </a:prstGeom>
          <a:noFill/>
        </p:spPr>
        <p:txBody>
          <a:bodyPr wrap="square" rtlCol="0">
            <a:spAutoFit/>
          </a:bodyPr>
          <a:lstStyle/>
          <a:p>
            <a:r>
              <a:rPr lang="en-US" sz="600">
                <a:solidFill>
                  <a:srgbClr val="EE4A5F"/>
                </a:solidFill>
              </a:rPr>
              <a:t>EEAST</a:t>
            </a:r>
          </a:p>
          <a:p>
            <a:r>
              <a:rPr lang="en-US" sz="600">
                <a:solidFill>
                  <a:schemeClr val="tx2"/>
                </a:solidFill>
              </a:rPr>
              <a:t>Command Centre</a:t>
            </a:r>
          </a:p>
        </p:txBody>
      </p:sp>
      <p:sp>
        <p:nvSpPr>
          <p:cNvPr id="195" name="TextBox 194">
            <a:extLst>
              <a:ext uri="{FF2B5EF4-FFF2-40B4-BE49-F238E27FC236}">
                <a16:creationId xmlns:a16="http://schemas.microsoft.com/office/drawing/2014/main" id="{A1A47505-1EF3-4214-883D-E4D3CB99F8BA}"/>
              </a:ext>
            </a:extLst>
          </p:cNvPr>
          <p:cNvSpPr txBox="1"/>
          <p:nvPr/>
        </p:nvSpPr>
        <p:spPr>
          <a:xfrm>
            <a:off x="10144167" y="4607674"/>
            <a:ext cx="866634" cy="276999"/>
          </a:xfrm>
          <a:prstGeom prst="rect">
            <a:avLst/>
          </a:prstGeom>
          <a:noFill/>
        </p:spPr>
        <p:txBody>
          <a:bodyPr wrap="square" rtlCol="0">
            <a:spAutoFit/>
          </a:bodyPr>
          <a:lstStyle/>
          <a:p>
            <a:r>
              <a:rPr lang="en-US" sz="600">
                <a:solidFill>
                  <a:srgbClr val="EE4A5F"/>
                </a:solidFill>
              </a:rPr>
              <a:t>Royal Cornwall</a:t>
            </a:r>
          </a:p>
          <a:p>
            <a:r>
              <a:rPr lang="en-US" sz="600">
                <a:solidFill>
                  <a:schemeClr val="tx2"/>
                </a:solidFill>
              </a:rPr>
              <a:t>RPA</a:t>
            </a:r>
          </a:p>
        </p:txBody>
      </p:sp>
    </p:spTree>
    <p:extLst>
      <p:ext uri="{BB962C8B-B14F-4D97-AF65-F5344CB8AC3E}">
        <p14:creationId xmlns:p14="http://schemas.microsoft.com/office/powerpoint/2010/main" val="1261837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C9E7-B17E-403D-8F28-1A77385CA6D8}"/>
              </a:ext>
            </a:extLst>
          </p:cNvPr>
          <p:cNvSpPr>
            <a:spLocks noGrp="1"/>
          </p:cNvSpPr>
          <p:nvPr>
            <p:ph type="title"/>
          </p:nvPr>
        </p:nvSpPr>
        <p:spPr>
          <a:xfrm>
            <a:off x="0" y="2482548"/>
            <a:ext cx="5654675" cy="1645251"/>
          </a:xfrm>
        </p:spPr>
        <p:txBody>
          <a:bodyPr>
            <a:normAutofit fontScale="90000"/>
          </a:bodyPr>
          <a:lstStyle/>
          <a:p>
            <a:pPr algn="ctr"/>
            <a:r>
              <a:rPr lang="en-GB" sz="5400" dirty="0"/>
              <a:t>Driving Outcomes from Data</a:t>
            </a:r>
          </a:p>
        </p:txBody>
      </p:sp>
      <p:pic>
        <p:nvPicPr>
          <p:cNvPr id="4" name="Picture 3">
            <a:extLst>
              <a:ext uri="{FF2B5EF4-FFF2-40B4-BE49-F238E27FC236}">
                <a16:creationId xmlns:a16="http://schemas.microsoft.com/office/drawing/2014/main" id="{CB1A4DC9-7E25-4001-9B47-4FC27E889FD4}"/>
              </a:ext>
            </a:extLst>
          </p:cNvPr>
          <p:cNvPicPr>
            <a:picLocks noChangeAspect="1"/>
          </p:cNvPicPr>
          <p:nvPr/>
        </p:nvPicPr>
        <p:blipFill>
          <a:blip r:embed="rId3">
            <a:extLst>
              <a:ext uri="{28A0092B-C50C-407E-A947-70E740481C1C}">
                <a14:useLocalDpi xmlns:a14="http://schemas.microsoft.com/office/drawing/2010/main" val="0"/>
              </a:ext>
            </a:extLst>
          </a:blip>
          <a:srcRect t="722" b="722"/>
          <a:stretch/>
        </p:blipFill>
        <p:spPr>
          <a:xfrm>
            <a:off x="6539864" y="1286470"/>
            <a:ext cx="4349566" cy="4285059"/>
          </a:xfrm>
          <a:prstGeom prst="ellipse">
            <a:avLst/>
          </a:prstGeom>
        </p:spPr>
      </p:pic>
    </p:spTree>
    <p:extLst>
      <p:ext uri="{BB962C8B-B14F-4D97-AF65-F5344CB8AC3E}">
        <p14:creationId xmlns:p14="http://schemas.microsoft.com/office/powerpoint/2010/main" val="2242926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3EB0AC-9C7E-4816-9F48-AFB918813AF9}"/>
              </a:ext>
            </a:extLst>
          </p:cNvPr>
          <p:cNvSpPr>
            <a:spLocks noGrp="1"/>
          </p:cNvSpPr>
          <p:nvPr>
            <p:ph type="title"/>
          </p:nvPr>
        </p:nvSpPr>
        <p:spPr/>
        <p:txBody>
          <a:bodyPr>
            <a:normAutofit/>
          </a:bodyPr>
          <a:lstStyle/>
          <a:p>
            <a:r>
              <a:rPr lang="en-GB">
                <a:solidFill>
                  <a:schemeClr val="tx1"/>
                </a:solidFill>
              </a:rPr>
              <a:t>How do I develop data if I need to drive health and social care outcomes?</a:t>
            </a:r>
          </a:p>
        </p:txBody>
      </p:sp>
      <p:sp>
        <p:nvSpPr>
          <p:cNvPr id="6" name="Isosceles Triangle 5">
            <a:extLst>
              <a:ext uri="{FF2B5EF4-FFF2-40B4-BE49-F238E27FC236}">
                <a16:creationId xmlns:a16="http://schemas.microsoft.com/office/drawing/2014/main" id="{E9A153FB-9332-47E7-BFB0-5B3E3EBDF6AC}"/>
              </a:ext>
            </a:extLst>
          </p:cNvPr>
          <p:cNvSpPr/>
          <p:nvPr/>
        </p:nvSpPr>
        <p:spPr>
          <a:xfrm>
            <a:off x="708309" y="3308775"/>
            <a:ext cx="8324373" cy="734006"/>
          </a:xfrm>
          <a:prstGeom prst="triangle">
            <a:avLst/>
          </a:prstGeom>
          <a:solidFill>
            <a:schemeClr val="bg1">
              <a:lumMod val="95000"/>
            </a:schemeClr>
          </a:solidFill>
          <a:ln w="1270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grpSp>
        <p:nvGrpSpPr>
          <p:cNvPr id="7" name="Group 6">
            <a:extLst>
              <a:ext uri="{FF2B5EF4-FFF2-40B4-BE49-F238E27FC236}">
                <a16:creationId xmlns:a16="http://schemas.microsoft.com/office/drawing/2014/main" id="{00C357E9-B8C8-40C5-93F7-0EDF0B67FA10}"/>
              </a:ext>
            </a:extLst>
          </p:cNvPr>
          <p:cNvGrpSpPr/>
          <p:nvPr/>
        </p:nvGrpSpPr>
        <p:grpSpPr>
          <a:xfrm>
            <a:off x="778467" y="4253841"/>
            <a:ext cx="8382868" cy="1930398"/>
            <a:chOff x="1786467" y="4304241"/>
            <a:chExt cx="8382868" cy="1930398"/>
          </a:xfrm>
        </p:grpSpPr>
        <p:sp>
          <p:nvSpPr>
            <p:cNvPr id="9" name="TextBox 8">
              <a:extLst>
                <a:ext uri="{FF2B5EF4-FFF2-40B4-BE49-F238E27FC236}">
                  <a16:creationId xmlns:a16="http://schemas.microsoft.com/office/drawing/2014/main" id="{797260F3-B519-4DE8-8FF1-B8C0FE0280C0}"/>
                </a:ext>
              </a:extLst>
            </p:cNvPr>
            <p:cNvSpPr txBox="1"/>
            <p:nvPr/>
          </p:nvSpPr>
          <p:spPr>
            <a:xfrm>
              <a:off x="1786467" y="4456639"/>
              <a:ext cx="2641600" cy="1778000"/>
            </a:xfrm>
            <a:prstGeom prst="rect">
              <a:avLst/>
            </a:prstGeom>
            <a:solidFill>
              <a:schemeClr val="accent5">
                <a:lumMod val="20000"/>
                <a:lumOff val="80000"/>
              </a:schemeClr>
            </a:solidFill>
            <a:ln w="19050">
              <a:solidFill>
                <a:schemeClr val="accent1"/>
              </a:solidFill>
            </a:ln>
            <a:effectLst>
              <a:outerShdw blurRad="50800" dist="38100" dir="2700000" algn="tl" rotWithShape="0">
                <a:prstClr val="black">
                  <a:alpha val="40000"/>
                </a:prstClr>
              </a:outerShdw>
            </a:effectLst>
          </p:spPr>
          <p:txBody>
            <a:bodyPr wrap="square" tIns="288000" rtlCol="0">
              <a:noAutofit/>
            </a:bodyPr>
            <a:lstStyle/>
            <a:p>
              <a:pPr marL="285750" indent="-285750">
                <a:spcAft>
                  <a:spcPts val="600"/>
                </a:spcAft>
                <a:buFont typeface="Wingdings" panose="05000000000000000000" pitchFamily="2" charset="2"/>
                <a:buChar char="ü"/>
              </a:pPr>
              <a:r>
                <a:rPr lang="en-GB" sz="1200"/>
                <a:t>Skills &amp; Talent</a:t>
              </a:r>
            </a:p>
            <a:p>
              <a:pPr marL="285750" indent="-285750">
                <a:spcAft>
                  <a:spcPts val="600"/>
                </a:spcAft>
                <a:buFont typeface="Wingdings" panose="05000000000000000000" pitchFamily="2" charset="2"/>
                <a:buChar char="ü"/>
              </a:pPr>
              <a:r>
                <a:rPr lang="en-GB" sz="1200"/>
                <a:t>Literacy &amp; Confidence</a:t>
              </a:r>
            </a:p>
            <a:p>
              <a:pPr marL="285750" indent="-285750">
                <a:spcAft>
                  <a:spcPts val="600"/>
                </a:spcAft>
                <a:buFont typeface="Wingdings" panose="05000000000000000000" pitchFamily="2" charset="2"/>
                <a:buChar char="ü"/>
              </a:pPr>
              <a:r>
                <a:rPr lang="en-GB" sz="1200"/>
                <a:t>Leadership &amp; Accountability</a:t>
              </a:r>
            </a:p>
            <a:p>
              <a:pPr marL="285750" indent="-285750">
                <a:spcAft>
                  <a:spcPts val="600"/>
                </a:spcAft>
                <a:buFont typeface="Wingdings" panose="05000000000000000000" pitchFamily="2" charset="2"/>
                <a:buChar char="ü"/>
              </a:pPr>
              <a:r>
                <a:rPr lang="en-GB" sz="1200"/>
                <a:t>Ownership &amp; Sponsorship</a:t>
              </a:r>
            </a:p>
            <a:p>
              <a:pPr marL="285750" indent="-285750">
                <a:spcAft>
                  <a:spcPts val="600"/>
                </a:spcAft>
                <a:buFont typeface="Wingdings" panose="05000000000000000000" pitchFamily="2" charset="2"/>
                <a:buChar char="ü"/>
              </a:pPr>
              <a:r>
                <a:rPr lang="en-GB" sz="1200"/>
                <a:t>Training &amp; Development</a:t>
              </a:r>
            </a:p>
            <a:p>
              <a:pPr marL="285750" indent="-285750">
                <a:spcAft>
                  <a:spcPts val="600"/>
                </a:spcAft>
                <a:buFont typeface="Wingdings" panose="05000000000000000000" pitchFamily="2" charset="2"/>
                <a:buChar char="ü"/>
              </a:pPr>
              <a:endParaRPr lang="en-GB" sz="1200"/>
            </a:p>
            <a:p>
              <a:pPr marL="285750" indent="-285750">
                <a:spcAft>
                  <a:spcPts val="600"/>
                </a:spcAft>
                <a:buFont typeface="Wingdings" panose="05000000000000000000" pitchFamily="2" charset="2"/>
                <a:buChar char="ü"/>
              </a:pPr>
              <a:endParaRPr lang="en-GB" sz="1200"/>
            </a:p>
            <a:p>
              <a:pPr marL="285750" indent="-285750">
                <a:spcAft>
                  <a:spcPts val="600"/>
                </a:spcAft>
                <a:buFont typeface="Wingdings" panose="05000000000000000000" pitchFamily="2" charset="2"/>
                <a:buChar char="ü"/>
              </a:pPr>
              <a:endParaRPr lang="en-GB" sz="1200"/>
            </a:p>
            <a:p>
              <a:pPr marL="285750" indent="-285750">
                <a:spcAft>
                  <a:spcPts val="600"/>
                </a:spcAft>
                <a:buFont typeface="Wingdings" panose="05000000000000000000" pitchFamily="2" charset="2"/>
                <a:buChar char="ü"/>
              </a:pPr>
              <a:endParaRPr lang="en-GB" sz="1200"/>
            </a:p>
            <a:p>
              <a:pPr marL="285750" indent="-285750">
                <a:spcAft>
                  <a:spcPts val="600"/>
                </a:spcAft>
                <a:buFont typeface="Wingdings" panose="05000000000000000000" pitchFamily="2" charset="2"/>
                <a:buChar char="ü"/>
              </a:pPr>
              <a:endParaRPr lang="en-GB" sz="1200"/>
            </a:p>
            <a:p>
              <a:pPr marL="285750" indent="-285750">
                <a:spcAft>
                  <a:spcPts val="600"/>
                </a:spcAft>
                <a:buFont typeface="Wingdings" panose="05000000000000000000" pitchFamily="2" charset="2"/>
                <a:buChar char="ü"/>
              </a:pPr>
              <a:endParaRPr lang="en-GB" sz="1200"/>
            </a:p>
            <a:p>
              <a:pPr marL="285750" indent="-285750">
                <a:buFont typeface="Wingdings" panose="05000000000000000000" pitchFamily="2" charset="2"/>
                <a:buChar char="ü"/>
              </a:pPr>
              <a:endParaRPr lang="en-GB" sz="1200"/>
            </a:p>
            <a:p>
              <a:pPr marL="285750" indent="-285750">
                <a:buFont typeface="Wingdings" panose="05000000000000000000" pitchFamily="2" charset="2"/>
                <a:buChar char="ü"/>
              </a:pPr>
              <a:endParaRPr lang="en-GB" sz="1200"/>
            </a:p>
            <a:p>
              <a:pPr marL="285750" indent="-285750">
                <a:buFont typeface="Wingdings" panose="05000000000000000000" pitchFamily="2" charset="2"/>
                <a:buChar char="ü"/>
              </a:pPr>
              <a:endParaRPr lang="en-GB" sz="1200"/>
            </a:p>
            <a:p>
              <a:endParaRPr lang="en-GB" sz="1200"/>
            </a:p>
            <a:p>
              <a:endParaRPr lang="en-GB" sz="1200"/>
            </a:p>
            <a:p>
              <a:endParaRPr lang="en-GB" sz="1200"/>
            </a:p>
          </p:txBody>
        </p:sp>
        <p:sp>
          <p:nvSpPr>
            <p:cNvPr id="10" name="TextBox 9">
              <a:extLst>
                <a:ext uri="{FF2B5EF4-FFF2-40B4-BE49-F238E27FC236}">
                  <a16:creationId xmlns:a16="http://schemas.microsoft.com/office/drawing/2014/main" id="{9EFF84DA-8341-4C65-929F-6CA2AF8245BC}"/>
                </a:ext>
              </a:extLst>
            </p:cNvPr>
            <p:cNvSpPr txBox="1"/>
            <p:nvPr/>
          </p:nvSpPr>
          <p:spPr>
            <a:xfrm>
              <a:off x="4657101" y="4456639"/>
              <a:ext cx="2641600" cy="1778000"/>
            </a:xfrm>
            <a:prstGeom prst="rect">
              <a:avLst/>
            </a:prstGeom>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p:spPr>
          <p:txBody>
            <a:bodyPr wrap="square" tIns="288000" rtlCol="0">
              <a:noAutofit/>
            </a:bodyPr>
            <a:lstStyle/>
            <a:p>
              <a:pPr marL="171450" indent="-171450">
                <a:spcAft>
                  <a:spcPts val="600"/>
                </a:spcAft>
                <a:buFont typeface="Wingdings" panose="05000000000000000000" pitchFamily="2" charset="2"/>
                <a:buChar char="ü"/>
              </a:pPr>
              <a:r>
                <a:rPr lang="en-GB" sz="1200"/>
                <a:t>Data Governance</a:t>
              </a:r>
            </a:p>
            <a:p>
              <a:pPr marL="171450" indent="-171450">
                <a:spcAft>
                  <a:spcPts val="600"/>
                </a:spcAft>
                <a:buFont typeface="Wingdings" panose="05000000000000000000" pitchFamily="2" charset="2"/>
                <a:buChar char="ü"/>
              </a:pPr>
              <a:r>
                <a:rPr lang="en-GB" sz="1200"/>
                <a:t>Benefits Measurement</a:t>
              </a:r>
            </a:p>
            <a:p>
              <a:pPr marL="171450" indent="-171450">
                <a:spcAft>
                  <a:spcPts val="600"/>
                </a:spcAft>
                <a:buFont typeface="Wingdings" panose="05000000000000000000" pitchFamily="2" charset="2"/>
                <a:buChar char="ü"/>
              </a:pPr>
              <a:r>
                <a:rPr lang="en-GB" sz="1200"/>
                <a:t>Innovation Management</a:t>
              </a:r>
            </a:p>
            <a:p>
              <a:pPr marL="171450" indent="-171450">
                <a:spcAft>
                  <a:spcPts val="600"/>
                </a:spcAft>
                <a:buFont typeface="Wingdings" panose="05000000000000000000" pitchFamily="2" charset="2"/>
                <a:buChar char="ü"/>
              </a:pPr>
              <a:r>
                <a:rPr lang="en-GB" sz="1200"/>
                <a:t>Workflow optimisation</a:t>
              </a:r>
            </a:p>
            <a:p>
              <a:pPr marL="171450" indent="-171450">
                <a:spcAft>
                  <a:spcPts val="600"/>
                </a:spcAft>
                <a:buFont typeface="Wingdings" panose="05000000000000000000" pitchFamily="2" charset="2"/>
                <a:buChar char="ü"/>
              </a:pPr>
              <a:r>
                <a:rPr lang="en-GB" sz="1200"/>
                <a:t>Knowledge Management</a:t>
              </a:r>
            </a:p>
          </p:txBody>
        </p:sp>
        <p:sp>
          <p:nvSpPr>
            <p:cNvPr id="11" name="TextBox 10">
              <a:extLst>
                <a:ext uri="{FF2B5EF4-FFF2-40B4-BE49-F238E27FC236}">
                  <a16:creationId xmlns:a16="http://schemas.microsoft.com/office/drawing/2014/main" id="{0EC6AFF4-A1F8-47B8-A8A7-9ED4D18EDB08}"/>
                </a:ext>
              </a:extLst>
            </p:cNvPr>
            <p:cNvSpPr txBox="1"/>
            <p:nvPr/>
          </p:nvSpPr>
          <p:spPr>
            <a:xfrm>
              <a:off x="7527735" y="4456639"/>
              <a:ext cx="2641600" cy="1778000"/>
            </a:xfrm>
            <a:prstGeom prst="rect">
              <a:avLst/>
            </a:prstGeom>
            <a:solidFill>
              <a:schemeClr val="accent3">
                <a:lumMod val="20000"/>
                <a:lumOff val="80000"/>
              </a:schemeClr>
            </a:solidFill>
            <a:ln w="19050">
              <a:solidFill>
                <a:schemeClr val="accent3">
                  <a:lumMod val="75000"/>
                </a:schemeClr>
              </a:solidFill>
            </a:ln>
            <a:effectLst>
              <a:outerShdw blurRad="50800" dist="38100" dir="2700000" algn="tl" rotWithShape="0">
                <a:prstClr val="black">
                  <a:alpha val="40000"/>
                </a:prstClr>
              </a:outerShdw>
            </a:effectLst>
          </p:spPr>
          <p:txBody>
            <a:bodyPr wrap="square" tIns="288000" rtlCol="0">
              <a:noAutofit/>
            </a:bodyPr>
            <a:lstStyle/>
            <a:p>
              <a:pPr marL="171450" indent="-171450">
                <a:spcAft>
                  <a:spcPts val="600"/>
                </a:spcAft>
                <a:buFont typeface="Wingdings" panose="05000000000000000000" pitchFamily="2" charset="2"/>
                <a:buChar char="ü"/>
              </a:pPr>
              <a:r>
                <a:rPr lang="en-GB" sz="1200"/>
                <a:t>Integration</a:t>
              </a:r>
            </a:p>
            <a:p>
              <a:pPr marL="171450" indent="-171450">
                <a:spcAft>
                  <a:spcPts val="600"/>
                </a:spcAft>
                <a:buFont typeface="Wingdings" panose="05000000000000000000" pitchFamily="2" charset="2"/>
                <a:buChar char="ü"/>
              </a:pPr>
              <a:r>
                <a:rPr lang="en-GB" sz="1200"/>
                <a:t>Automation</a:t>
              </a:r>
            </a:p>
            <a:p>
              <a:pPr marL="171450" indent="-171450">
                <a:spcAft>
                  <a:spcPts val="600"/>
                </a:spcAft>
                <a:buFont typeface="Wingdings" panose="05000000000000000000" pitchFamily="2" charset="2"/>
                <a:buChar char="ü"/>
              </a:pPr>
              <a:r>
                <a:rPr lang="en-GB" sz="1200"/>
                <a:t>Machine Learning &amp; AI</a:t>
              </a:r>
            </a:p>
            <a:p>
              <a:pPr marL="171450" indent="-171450">
                <a:spcAft>
                  <a:spcPts val="600"/>
                </a:spcAft>
                <a:buFont typeface="Wingdings" panose="05000000000000000000" pitchFamily="2" charset="2"/>
                <a:buChar char="ü"/>
              </a:pPr>
              <a:r>
                <a:rPr lang="en-GB" sz="1200"/>
                <a:t>Identity and Access </a:t>
              </a:r>
              <a:r>
                <a:rPr lang="en-GB" sz="1200" err="1"/>
                <a:t>Mgmnt</a:t>
              </a:r>
              <a:endParaRPr lang="en-GB" sz="1200"/>
            </a:p>
            <a:p>
              <a:pPr marL="171450" indent="-171450">
                <a:spcAft>
                  <a:spcPts val="600"/>
                </a:spcAft>
                <a:buFont typeface="Wingdings" panose="05000000000000000000" pitchFamily="2" charset="2"/>
                <a:buChar char="ü"/>
              </a:pPr>
              <a:r>
                <a:rPr lang="en-GB" sz="1200"/>
                <a:t>Security</a:t>
              </a:r>
            </a:p>
          </p:txBody>
        </p:sp>
        <p:sp>
          <p:nvSpPr>
            <p:cNvPr id="12" name="TextBox 11">
              <a:extLst>
                <a:ext uri="{FF2B5EF4-FFF2-40B4-BE49-F238E27FC236}">
                  <a16:creationId xmlns:a16="http://schemas.microsoft.com/office/drawing/2014/main" id="{B1B76F31-0B6D-439E-A3F8-A26C969F0244}"/>
                </a:ext>
              </a:extLst>
            </p:cNvPr>
            <p:cNvSpPr txBox="1"/>
            <p:nvPr/>
          </p:nvSpPr>
          <p:spPr>
            <a:xfrm>
              <a:off x="2226733" y="4304241"/>
              <a:ext cx="1803400" cy="307777"/>
            </a:xfrm>
            <a:prstGeom prst="rect">
              <a:avLst/>
            </a:prstGeom>
            <a:solidFill>
              <a:schemeClr val="bg1"/>
            </a:solidFill>
            <a:ln>
              <a:solidFill>
                <a:schemeClr val="accent1"/>
              </a:solidFill>
            </a:ln>
          </p:spPr>
          <p:txBody>
            <a:bodyPr wrap="square" rtlCol="0">
              <a:spAutoFit/>
            </a:bodyPr>
            <a:lstStyle/>
            <a:p>
              <a:pPr algn="ctr"/>
              <a:r>
                <a:rPr lang="en-GB" sz="1400" b="1">
                  <a:solidFill>
                    <a:schemeClr val="accent1"/>
                  </a:solidFill>
                </a:rPr>
                <a:t>People</a:t>
              </a:r>
            </a:p>
          </p:txBody>
        </p:sp>
        <p:sp>
          <p:nvSpPr>
            <p:cNvPr id="13" name="TextBox 12">
              <a:extLst>
                <a:ext uri="{FF2B5EF4-FFF2-40B4-BE49-F238E27FC236}">
                  <a16:creationId xmlns:a16="http://schemas.microsoft.com/office/drawing/2014/main" id="{06A0F21F-19D7-49B7-9929-042D1C725435}"/>
                </a:ext>
              </a:extLst>
            </p:cNvPr>
            <p:cNvSpPr txBox="1"/>
            <p:nvPr/>
          </p:nvSpPr>
          <p:spPr>
            <a:xfrm>
              <a:off x="5076201" y="4304241"/>
              <a:ext cx="1803400" cy="307777"/>
            </a:xfrm>
            <a:prstGeom prst="rect">
              <a:avLst/>
            </a:prstGeom>
            <a:solidFill>
              <a:schemeClr val="bg1"/>
            </a:solidFill>
            <a:ln>
              <a:solidFill>
                <a:schemeClr val="accent6"/>
              </a:solidFill>
            </a:ln>
          </p:spPr>
          <p:txBody>
            <a:bodyPr wrap="square" rtlCol="0">
              <a:spAutoFit/>
            </a:bodyPr>
            <a:lstStyle/>
            <a:p>
              <a:pPr algn="ctr"/>
              <a:r>
                <a:rPr lang="en-GB" sz="1400" b="1">
                  <a:solidFill>
                    <a:schemeClr val="accent2"/>
                  </a:solidFill>
                </a:rPr>
                <a:t>Process</a:t>
              </a:r>
            </a:p>
          </p:txBody>
        </p:sp>
        <p:sp>
          <p:nvSpPr>
            <p:cNvPr id="14" name="TextBox 13">
              <a:extLst>
                <a:ext uri="{FF2B5EF4-FFF2-40B4-BE49-F238E27FC236}">
                  <a16:creationId xmlns:a16="http://schemas.microsoft.com/office/drawing/2014/main" id="{84135E1E-D860-4B47-B25F-84310DF976C4}"/>
                </a:ext>
              </a:extLst>
            </p:cNvPr>
            <p:cNvSpPr txBox="1"/>
            <p:nvPr/>
          </p:nvSpPr>
          <p:spPr>
            <a:xfrm>
              <a:off x="7946835" y="4304241"/>
              <a:ext cx="1803400" cy="307777"/>
            </a:xfrm>
            <a:prstGeom prst="rect">
              <a:avLst/>
            </a:prstGeom>
            <a:solidFill>
              <a:schemeClr val="bg1"/>
            </a:solidFill>
            <a:ln>
              <a:solidFill>
                <a:schemeClr val="accent3">
                  <a:lumMod val="75000"/>
                </a:schemeClr>
              </a:solidFill>
            </a:ln>
          </p:spPr>
          <p:txBody>
            <a:bodyPr wrap="square" rtlCol="0">
              <a:spAutoFit/>
            </a:bodyPr>
            <a:lstStyle/>
            <a:p>
              <a:pPr algn="ctr"/>
              <a:r>
                <a:rPr lang="en-GB" sz="1400" b="1">
                  <a:solidFill>
                    <a:schemeClr val="accent3">
                      <a:lumMod val="75000"/>
                    </a:schemeClr>
                  </a:solidFill>
                </a:rPr>
                <a:t>Technology</a:t>
              </a:r>
            </a:p>
          </p:txBody>
        </p:sp>
      </p:grpSp>
      <p:grpSp>
        <p:nvGrpSpPr>
          <p:cNvPr id="15" name="Group 14">
            <a:extLst>
              <a:ext uri="{FF2B5EF4-FFF2-40B4-BE49-F238E27FC236}">
                <a16:creationId xmlns:a16="http://schemas.microsoft.com/office/drawing/2014/main" id="{321612A6-3F6B-4CDD-BB0C-15C72E17DAD9}"/>
              </a:ext>
            </a:extLst>
          </p:cNvPr>
          <p:cNvGrpSpPr/>
          <p:nvPr/>
        </p:nvGrpSpPr>
        <p:grpSpPr>
          <a:xfrm>
            <a:off x="290845" y="1375068"/>
            <a:ext cx="8260834" cy="1899628"/>
            <a:chOff x="1637815" y="1436425"/>
            <a:chExt cx="8260834" cy="1899628"/>
          </a:xfrm>
        </p:grpSpPr>
        <p:sp>
          <p:nvSpPr>
            <p:cNvPr id="16" name="TextBox 15">
              <a:extLst>
                <a:ext uri="{FF2B5EF4-FFF2-40B4-BE49-F238E27FC236}">
                  <a16:creationId xmlns:a16="http://schemas.microsoft.com/office/drawing/2014/main" id="{25D57F88-E0F0-43A3-9275-DB1D9132B96B}"/>
                </a:ext>
              </a:extLst>
            </p:cNvPr>
            <p:cNvSpPr txBox="1"/>
            <p:nvPr/>
          </p:nvSpPr>
          <p:spPr>
            <a:xfrm>
              <a:off x="1637815" y="1438441"/>
              <a:ext cx="1803400" cy="276999"/>
            </a:xfrm>
            <a:prstGeom prst="rect">
              <a:avLst/>
            </a:prstGeom>
            <a:solidFill>
              <a:schemeClr val="bg1"/>
            </a:solidFill>
            <a:ln>
              <a:noFill/>
            </a:ln>
          </p:spPr>
          <p:txBody>
            <a:bodyPr wrap="square" rtlCol="0">
              <a:spAutoFit/>
            </a:bodyPr>
            <a:lstStyle/>
            <a:p>
              <a:pPr algn="ctr"/>
              <a:r>
                <a:rPr lang="en-GB" sz="1200" b="1">
                  <a:solidFill>
                    <a:schemeClr val="accent4"/>
                  </a:solidFill>
                </a:rPr>
                <a:t>Data</a:t>
              </a:r>
            </a:p>
          </p:txBody>
        </p:sp>
        <p:grpSp>
          <p:nvGrpSpPr>
            <p:cNvPr id="17" name="Group 16">
              <a:extLst>
                <a:ext uri="{FF2B5EF4-FFF2-40B4-BE49-F238E27FC236}">
                  <a16:creationId xmlns:a16="http://schemas.microsoft.com/office/drawing/2014/main" id="{5A559184-0E0A-4648-BFC3-43F0540F0605}"/>
                </a:ext>
              </a:extLst>
            </p:cNvPr>
            <p:cNvGrpSpPr/>
            <p:nvPr/>
          </p:nvGrpSpPr>
          <p:grpSpPr>
            <a:xfrm>
              <a:off x="2083165" y="1436425"/>
              <a:ext cx="7815484" cy="1899628"/>
              <a:chOff x="2149662" y="1378600"/>
              <a:chExt cx="7815484" cy="1899628"/>
            </a:xfrm>
          </p:grpSpPr>
          <p:sp>
            <p:nvSpPr>
              <p:cNvPr id="18" name="Oval 17">
                <a:extLst>
                  <a:ext uri="{FF2B5EF4-FFF2-40B4-BE49-F238E27FC236}">
                    <a16:creationId xmlns:a16="http://schemas.microsoft.com/office/drawing/2014/main" id="{6DDA1326-FD97-4317-9DED-141965BA28D3}"/>
                  </a:ext>
                </a:extLst>
              </p:cNvPr>
              <p:cNvSpPr/>
              <p:nvPr/>
            </p:nvSpPr>
            <p:spPr>
              <a:xfrm>
                <a:off x="5378378" y="1730763"/>
                <a:ext cx="900000" cy="900000"/>
              </a:xfrm>
              <a:prstGeom prst="ellipse">
                <a:avLst/>
              </a:prstGeom>
              <a:solidFill>
                <a:schemeClr val="bg1"/>
              </a:solidFill>
              <a:ln w="28575" cap="flat" cmpd="sng">
                <a:solidFill>
                  <a:schemeClr val="accent4"/>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sp>
            <p:nvSpPr>
              <p:cNvPr id="19" name="Oval 18">
                <a:extLst>
                  <a:ext uri="{FF2B5EF4-FFF2-40B4-BE49-F238E27FC236}">
                    <a16:creationId xmlns:a16="http://schemas.microsoft.com/office/drawing/2014/main" id="{08D8EE18-3968-44B8-8BD6-40FEF4B68FE0}"/>
                  </a:ext>
                </a:extLst>
              </p:cNvPr>
              <p:cNvSpPr/>
              <p:nvPr/>
            </p:nvSpPr>
            <p:spPr>
              <a:xfrm>
                <a:off x="6992736" y="1730763"/>
                <a:ext cx="900000" cy="900000"/>
              </a:xfrm>
              <a:prstGeom prst="ellipse">
                <a:avLst/>
              </a:prstGeom>
              <a:solidFill>
                <a:schemeClr val="bg1"/>
              </a:solidFill>
              <a:ln w="28575" cap="flat" cmpd="sng">
                <a:solidFill>
                  <a:schemeClr val="accent4"/>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sp>
            <p:nvSpPr>
              <p:cNvPr id="20" name="Oval 19">
                <a:extLst>
                  <a:ext uri="{FF2B5EF4-FFF2-40B4-BE49-F238E27FC236}">
                    <a16:creationId xmlns:a16="http://schemas.microsoft.com/office/drawing/2014/main" id="{6DED8421-51D4-4588-8A89-7405AAC331BD}"/>
                  </a:ext>
                </a:extLst>
              </p:cNvPr>
              <p:cNvSpPr/>
              <p:nvPr/>
            </p:nvSpPr>
            <p:spPr>
              <a:xfrm>
                <a:off x="2149662" y="1730763"/>
                <a:ext cx="900000" cy="900000"/>
              </a:xfrm>
              <a:prstGeom prst="ellipse">
                <a:avLst/>
              </a:prstGeom>
              <a:solidFill>
                <a:schemeClr val="bg1"/>
              </a:solidFill>
              <a:ln w="28575" cap="flat" cmpd="sng">
                <a:solidFill>
                  <a:schemeClr val="accent4"/>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sp>
            <p:nvSpPr>
              <p:cNvPr id="21" name="Oval 20">
                <a:extLst>
                  <a:ext uri="{FF2B5EF4-FFF2-40B4-BE49-F238E27FC236}">
                    <a16:creationId xmlns:a16="http://schemas.microsoft.com/office/drawing/2014/main" id="{30480E4A-62D0-48BF-91A2-EAF69239AD90}"/>
                  </a:ext>
                </a:extLst>
              </p:cNvPr>
              <p:cNvSpPr/>
              <p:nvPr/>
            </p:nvSpPr>
            <p:spPr>
              <a:xfrm>
                <a:off x="3764020" y="1730763"/>
                <a:ext cx="900000" cy="900000"/>
              </a:xfrm>
              <a:prstGeom prst="ellipse">
                <a:avLst/>
              </a:prstGeom>
              <a:solidFill>
                <a:schemeClr val="bg1"/>
              </a:solidFill>
              <a:ln w="28575" cap="flat" cmpd="sng">
                <a:solidFill>
                  <a:schemeClr val="accent4"/>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cxnSp>
            <p:nvCxnSpPr>
              <p:cNvPr id="22" name="Connector: Elbow 21">
                <a:extLst>
                  <a:ext uri="{FF2B5EF4-FFF2-40B4-BE49-F238E27FC236}">
                    <a16:creationId xmlns:a16="http://schemas.microsoft.com/office/drawing/2014/main" id="{07FB9CDA-8BA2-4491-83F9-CD62FF04DE47}"/>
                  </a:ext>
                </a:extLst>
              </p:cNvPr>
              <p:cNvCxnSpPr>
                <a:stCxn id="23" idx="4"/>
                <a:endCxn id="20" idx="4"/>
              </p:cNvCxnSpPr>
              <p:nvPr/>
            </p:nvCxnSpPr>
            <p:spPr>
              <a:xfrm rot="5400000">
                <a:off x="5828379" y="-597954"/>
                <a:ext cx="12700" cy="6457434"/>
              </a:xfrm>
              <a:prstGeom prst="bentConnector3">
                <a:avLst>
                  <a:gd name="adj1" fmla="val 3321299"/>
                </a:avLst>
              </a:prstGeom>
              <a:ln w="22225">
                <a:tailEnd type="stealth"/>
              </a:ln>
            </p:spPr>
            <p:style>
              <a:lnRef idx="1">
                <a:schemeClr val="accent4"/>
              </a:lnRef>
              <a:fillRef idx="0">
                <a:schemeClr val="accent4"/>
              </a:fillRef>
              <a:effectRef idx="0">
                <a:schemeClr val="accent4"/>
              </a:effectRef>
              <a:fontRef idx="minor">
                <a:schemeClr val="tx1"/>
              </a:fontRef>
            </p:style>
          </p:cxnSp>
          <p:sp>
            <p:nvSpPr>
              <p:cNvPr id="23" name="Oval 22">
                <a:extLst>
                  <a:ext uri="{FF2B5EF4-FFF2-40B4-BE49-F238E27FC236}">
                    <a16:creationId xmlns:a16="http://schemas.microsoft.com/office/drawing/2014/main" id="{283F4C42-99EC-479C-89BB-579493735642}"/>
                  </a:ext>
                </a:extLst>
              </p:cNvPr>
              <p:cNvSpPr/>
              <p:nvPr/>
            </p:nvSpPr>
            <p:spPr>
              <a:xfrm>
                <a:off x="8607096" y="1730763"/>
                <a:ext cx="900000" cy="900000"/>
              </a:xfrm>
              <a:prstGeom prst="ellipse">
                <a:avLst/>
              </a:prstGeom>
              <a:solidFill>
                <a:schemeClr val="accent4"/>
              </a:solidFill>
              <a:ln w="28575" cap="flat" cmpd="sng">
                <a:solidFill>
                  <a:schemeClr val="accent4"/>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cxnSp>
            <p:nvCxnSpPr>
              <p:cNvPr id="24" name="Straight Arrow Connector 23">
                <a:extLst>
                  <a:ext uri="{FF2B5EF4-FFF2-40B4-BE49-F238E27FC236}">
                    <a16:creationId xmlns:a16="http://schemas.microsoft.com/office/drawing/2014/main" id="{39C10DE1-E60F-4147-B7F7-CBA48E9C3603}"/>
                  </a:ext>
                </a:extLst>
              </p:cNvPr>
              <p:cNvCxnSpPr>
                <a:cxnSpLocks/>
              </p:cNvCxnSpPr>
              <p:nvPr/>
            </p:nvCxnSpPr>
            <p:spPr>
              <a:xfrm flipV="1">
                <a:off x="4214020" y="2645163"/>
                <a:ext cx="0" cy="396000"/>
              </a:xfrm>
              <a:prstGeom prst="straightConnector1">
                <a:avLst/>
              </a:prstGeom>
              <a:ln w="22225">
                <a:tailEnd type="stealth"/>
              </a:ln>
            </p:spPr>
            <p:style>
              <a:lnRef idx="1">
                <a:schemeClr val="accent4"/>
              </a:lnRef>
              <a:fillRef idx="0">
                <a:schemeClr val="accent4"/>
              </a:fillRef>
              <a:effectRef idx="0">
                <a:schemeClr val="accent4"/>
              </a:effectRef>
              <a:fontRef idx="minor">
                <a:schemeClr val="tx1"/>
              </a:fontRef>
            </p:style>
          </p:cxnSp>
          <p:cxnSp>
            <p:nvCxnSpPr>
              <p:cNvPr id="25" name="Straight Arrow Connector 24">
                <a:extLst>
                  <a:ext uri="{FF2B5EF4-FFF2-40B4-BE49-F238E27FC236}">
                    <a16:creationId xmlns:a16="http://schemas.microsoft.com/office/drawing/2014/main" id="{7FEE9E93-9532-40A2-98B5-BF366ABFEC64}"/>
                  </a:ext>
                </a:extLst>
              </p:cNvPr>
              <p:cNvCxnSpPr>
                <a:cxnSpLocks/>
              </p:cNvCxnSpPr>
              <p:nvPr/>
            </p:nvCxnSpPr>
            <p:spPr>
              <a:xfrm flipV="1">
                <a:off x="5834729" y="2645232"/>
                <a:ext cx="0" cy="396000"/>
              </a:xfrm>
              <a:prstGeom prst="straightConnector1">
                <a:avLst/>
              </a:prstGeom>
              <a:ln w="22225">
                <a:tailEnd type="stealth"/>
              </a:ln>
            </p:spPr>
            <p:style>
              <a:lnRef idx="1">
                <a:schemeClr val="accent4"/>
              </a:lnRef>
              <a:fillRef idx="0">
                <a:schemeClr val="accent4"/>
              </a:fillRef>
              <a:effectRef idx="0">
                <a:schemeClr val="accent4"/>
              </a:effectRef>
              <a:fontRef idx="minor">
                <a:schemeClr val="tx1"/>
              </a:fontRef>
            </p:style>
          </p:cxnSp>
          <p:cxnSp>
            <p:nvCxnSpPr>
              <p:cNvPr id="26" name="Straight Arrow Connector 25">
                <a:extLst>
                  <a:ext uri="{FF2B5EF4-FFF2-40B4-BE49-F238E27FC236}">
                    <a16:creationId xmlns:a16="http://schemas.microsoft.com/office/drawing/2014/main" id="{9DC29201-B614-4138-9A1E-779F162A1075}"/>
                  </a:ext>
                </a:extLst>
              </p:cNvPr>
              <p:cNvCxnSpPr>
                <a:cxnSpLocks/>
              </p:cNvCxnSpPr>
              <p:nvPr/>
            </p:nvCxnSpPr>
            <p:spPr>
              <a:xfrm flipV="1">
                <a:off x="7446557" y="2645163"/>
                <a:ext cx="0" cy="396000"/>
              </a:xfrm>
              <a:prstGeom prst="straightConnector1">
                <a:avLst/>
              </a:prstGeom>
              <a:ln w="22225">
                <a:tailEnd type="stealth"/>
              </a:ln>
            </p:spPr>
            <p:style>
              <a:lnRef idx="1">
                <a:schemeClr val="accent4"/>
              </a:lnRef>
              <a:fillRef idx="0">
                <a:schemeClr val="accent4"/>
              </a:fillRef>
              <a:effectRef idx="0">
                <a:schemeClr val="accent4"/>
              </a:effectRef>
              <a:fontRef idx="minor">
                <a:schemeClr val="tx1"/>
              </a:fontRef>
            </p:style>
          </p:cxnSp>
          <p:sp>
            <p:nvSpPr>
              <p:cNvPr id="27" name="TextBox 26">
                <a:extLst>
                  <a:ext uri="{FF2B5EF4-FFF2-40B4-BE49-F238E27FC236}">
                    <a16:creationId xmlns:a16="http://schemas.microsoft.com/office/drawing/2014/main" id="{92375EDC-93A6-4C8F-A4B8-9DCE7716BF47}"/>
                  </a:ext>
                </a:extLst>
              </p:cNvPr>
              <p:cNvSpPr txBox="1"/>
              <p:nvPr/>
            </p:nvSpPr>
            <p:spPr>
              <a:xfrm>
                <a:off x="3312320" y="1378600"/>
                <a:ext cx="1803400" cy="276999"/>
              </a:xfrm>
              <a:prstGeom prst="rect">
                <a:avLst/>
              </a:prstGeom>
              <a:solidFill>
                <a:schemeClr val="bg1"/>
              </a:solidFill>
              <a:ln>
                <a:noFill/>
              </a:ln>
            </p:spPr>
            <p:txBody>
              <a:bodyPr wrap="square" rtlCol="0">
                <a:spAutoFit/>
              </a:bodyPr>
              <a:lstStyle/>
              <a:p>
                <a:pPr algn="ctr"/>
                <a:r>
                  <a:rPr lang="en-GB" sz="1200" b="1">
                    <a:solidFill>
                      <a:schemeClr val="accent4"/>
                    </a:solidFill>
                  </a:rPr>
                  <a:t>Insight</a:t>
                </a:r>
              </a:p>
            </p:txBody>
          </p:sp>
          <p:sp>
            <p:nvSpPr>
              <p:cNvPr id="28" name="TextBox 27">
                <a:extLst>
                  <a:ext uri="{FF2B5EF4-FFF2-40B4-BE49-F238E27FC236}">
                    <a16:creationId xmlns:a16="http://schemas.microsoft.com/office/drawing/2014/main" id="{E826E22A-3163-4C28-B382-97D59C44F38E}"/>
                  </a:ext>
                </a:extLst>
              </p:cNvPr>
              <p:cNvSpPr txBox="1"/>
              <p:nvPr/>
            </p:nvSpPr>
            <p:spPr>
              <a:xfrm>
                <a:off x="4926678" y="1378600"/>
                <a:ext cx="1803400" cy="276999"/>
              </a:xfrm>
              <a:prstGeom prst="rect">
                <a:avLst/>
              </a:prstGeom>
              <a:solidFill>
                <a:schemeClr val="bg1"/>
              </a:solidFill>
              <a:ln>
                <a:noFill/>
              </a:ln>
            </p:spPr>
            <p:txBody>
              <a:bodyPr wrap="square" rtlCol="0">
                <a:spAutoFit/>
              </a:bodyPr>
              <a:lstStyle/>
              <a:p>
                <a:pPr algn="ctr"/>
                <a:r>
                  <a:rPr lang="en-GB" sz="1200" b="1">
                    <a:solidFill>
                      <a:schemeClr val="accent4"/>
                    </a:solidFill>
                  </a:rPr>
                  <a:t>Decision</a:t>
                </a:r>
              </a:p>
            </p:txBody>
          </p:sp>
          <p:sp>
            <p:nvSpPr>
              <p:cNvPr id="29" name="TextBox 28">
                <a:extLst>
                  <a:ext uri="{FF2B5EF4-FFF2-40B4-BE49-F238E27FC236}">
                    <a16:creationId xmlns:a16="http://schemas.microsoft.com/office/drawing/2014/main" id="{C7E427E9-2A0F-448A-AA3B-72C2E1155EF5}"/>
                  </a:ext>
                </a:extLst>
              </p:cNvPr>
              <p:cNvSpPr txBox="1"/>
              <p:nvPr/>
            </p:nvSpPr>
            <p:spPr>
              <a:xfrm>
                <a:off x="6546432" y="1378600"/>
                <a:ext cx="1803400" cy="276999"/>
              </a:xfrm>
              <a:prstGeom prst="rect">
                <a:avLst/>
              </a:prstGeom>
              <a:solidFill>
                <a:schemeClr val="bg1"/>
              </a:solidFill>
              <a:ln>
                <a:noFill/>
              </a:ln>
            </p:spPr>
            <p:txBody>
              <a:bodyPr wrap="square" rtlCol="0">
                <a:spAutoFit/>
              </a:bodyPr>
              <a:lstStyle/>
              <a:p>
                <a:pPr algn="ctr"/>
                <a:r>
                  <a:rPr lang="en-GB" sz="1200" b="1">
                    <a:solidFill>
                      <a:schemeClr val="accent4"/>
                    </a:solidFill>
                  </a:rPr>
                  <a:t>Action</a:t>
                </a:r>
              </a:p>
            </p:txBody>
          </p:sp>
          <p:sp>
            <p:nvSpPr>
              <p:cNvPr id="30" name="TextBox 29">
                <a:extLst>
                  <a:ext uri="{FF2B5EF4-FFF2-40B4-BE49-F238E27FC236}">
                    <a16:creationId xmlns:a16="http://schemas.microsoft.com/office/drawing/2014/main" id="{38F5CD32-6EC8-4183-BB9A-34B0EC80B4C4}"/>
                  </a:ext>
                </a:extLst>
              </p:cNvPr>
              <p:cNvSpPr txBox="1"/>
              <p:nvPr/>
            </p:nvSpPr>
            <p:spPr>
              <a:xfrm>
                <a:off x="8161746" y="1378600"/>
                <a:ext cx="1803400" cy="276999"/>
              </a:xfrm>
              <a:prstGeom prst="rect">
                <a:avLst/>
              </a:prstGeom>
              <a:solidFill>
                <a:schemeClr val="bg1"/>
              </a:solidFill>
              <a:ln>
                <a:noFill/>
              </a:ln>
            </p:spPr>
            <p:txBody>
              <a:bodyPr wrap="square" rtlCol="0">
                <a:spAutoFit/>
              </a:bodyPr>
              <a:lstStyle/>
              <a:p>
                <a:pPr algn="ctr"/>
                <a:r>
                  <a:rPr lang="en-GB" sz="1200" b="1">
                    <a:solidFill>
                      <a:schemeClr val="accent4"/>
                    </a:solidFill>
                  </a:rPr>
                  <a:t>Outcome</a:t>
                </a:r>
              </a:p>
            </p:txBody>
          </p:sp>
          <p:pic>
            <p:nvPicPr>
              <p:cNvPr id="31" name="Graphic 30">
                <a:extLst>
                  <a:ext uri="{FF2B5EF4-FFF2-40B4-BE49-F238E27FC236}">
                    <a16:creationId xmlns:a16="http://schemas.microsoft.com/office/drawing/2014/main" id="{8B0E397C-4639-45FC-9B0D-D3C775C2F2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24132" y="1856763"/>
                <a:ext cx="648000" cy="648000"/>
              </a:xfrm>
              <a:prstGeom prst="rect">
                <a:avLst/>
              </a:prstGeom>
            </p:spPr>
          </p:pic>
          <p:pic>
            <p:nvPicPr>
              <p:cNvPr id="32" name="Graphic 31">
                <a:extLst>
                  <a:ext uri="{FF2B5EF4-FFF2-40B4-BE49-F238E27FC236}">
                    <a16:creationId xmlns:a16="http://schemas.microsoft.com/office/drawing/2014/main" id="{71AE5A9D-9686-4F3D-8BD0-5F21B420F7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7020" y="1793763"/>
                <a:ext cx="774000" cy="774000"/>
              </a:xfrm>
              <a:prstGeom prst="rect">
                <a:avLst/>
              </a:prstGeom>
            </p:spPr>
          </p:pic>
          <p:pic>
            <p:nvPicPr>
              <p:cNvPr id="33" name="Graphic 32">
                <a:extLst>
                  <a:ext uri="{FF2B5EF4-FFF2-40B4-BE49-F238E27FC236}">
                    <a16:creationId xmlns:a16="http://schemas.microsoft.com/office/drawing/2014/main" id="{DDE38B12-9275-4599-A263-120B767EC7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05363" y="1830330"/>
                <a:ext cx="725875" cy="725875"/>
              </a:xfrm>
              <a:prstGeom prst="rect">
                <a:avLst/>
              </a:prstGeom>
            </p:spPr>
          </p:pic>
          <p:pic>
            <p:nvPicPr>
              <p:cNvPr id="34" name="Graphic 33">
                <a:extLst>
                  <a:ext uri="{FF2B5EF4-FFF2-40B4-BE49-F238E27FC236}">
                    <a16:creationId xmlns:a16="http://schemas.microsoft.com/office/drawing/2014/main" id="{C6B5C1B4-C9EA-4F5C-B8DF-41E421C3B6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30407" y="1890520"/>
                <a:ext cx="599155" cy="599155"/>
              </a:xfrm>
              <a:prstGeom prst="rect">
                <a:avLst/>
              </a:prstGeom>
            </p:spPr>
          </p:pic>
          <p:pic>
            <p:nvPicPr>
              <p:cNvPr id="35" name="Graphic 34">
                <a:extLst>
                  <a:ext uri="{FF2B5EF4-FFF2-40B4-BE49-F238E27FC236}">
                    <a16:creationId xmlns:a16="http://schemas.microsoft.com/office/drawing/2014/main" id="{BB746ADC-C2E1-497E-8758-B79F5E0F87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93912" y="1880563"/>
                <a:ext cx="624200" cy="624200"/>
              </a:xfrm>
              <a:prstGeom prst="rect">
                <a:avLst/>
              </a:prstGeom>
            </p:spPr>
          </p:pic>
          <p:cxnSp>
            <p:nvCxnSpPr>
              <p:cNvPr id="36" name="Straight Arrow Connector 35">
                <a:extLst>
                  <a:ext uri="{FF2B5EF4-FFF2-40B4-BE49-F238E27FC236}">
                    <a16:creationId xmlns:a16="http://schemas.microsoft.com/office/drawing/2014/main" id="{6F4B9305-0CB0-4CB9-8AF5-EA88BFB3F924}"/>
                  </a:ext>
                </a:extLst>
              </p:cNvPr>
              <p:cNvCxnSpPr>
                <a:stCxn id="23" idx="2"/>
                <a:endCxn id="19" idx="6"/>
              </p:cNvCxnSpPr>
              <p:nvPr/>
            </p:nvCxnSpPr>
            <p:spPr>
              <a:xfrm flipH="1">
                <a:off x="7892736" y="2180763"/>
                <a:ext cx="714360"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5CF227D-D6F8-4B0B-B4CB-E8DBEAA2C549}"/>
                  </a:ext>
                </a:extLst>
              </p:cNvPr>
              <p:cNvCxnSpPr>
                <a:stCxn id="19" idx="2"/>
                <a:endCxn id="18" idx="6"/>
              </p:cNvCxnSpPr>
              <p:nvPr/>
            </p:nvCxnSpPr>
            <p:spPr>
              <a:xfrm flipH="1">
                <a:off x="6278378" y="2180763"/>
                <a:ext cx="714358"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DA7545D-CA2A-4E2D-8855-D4E2F0602BA5}"/>
                  </a:ext>
                </a:extLst>
              </p:cNvPr>
              <p:cNvCxnSpPr>
                <a:stCxn id="18" idx="2"/>
                <a:endCxn id="21" idx="6"/>
              </p:cNvCxnSpPr>
              <p:nvPr/>
            </p:nvCxnSpPr>
            <p:spPr>
              <a:xfrm flipH="1">
                <a:off x="4664020" y="2180763"/>
                <a:ext cx="714358"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CF50AEF-877F-41B5-9C2A-754C0D2A984C}"/>
                  </a:ext>
                </a:extLst>
              </p:cNvPr>
              <p:cNvCxnSpPr>
                <a:stCxn id="21" idx="2"/>
                <a:endCxn id="20" idx="6"/>
              </p:cNvCxnSpPr>
              <p:nvPr/>
            </p:nvCxnSpPr>
            <p:spPr>
              <a:xfrm flipH="1">
                <a:off x="3049662" y="2180763"/>
                <a:ext cx="714358"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7E34B5D-50A5-4AA0-8E48-81C8CA21E579}"/>
                  </a:ext>
                </a:extLst>
              </p:cNvPr>
              <p:cNvSpPr txBox="1"/>
              <p:nvPr/>
            </p:nvSpPr>
            <p:spPr>
              <a:xfrm>
                <a:off x="8398502" y="2816563"/>
                <a:ext cx="1423349" cy="461665"/>
              </a:xfrm>
              <a:prstGeom prst="rect">
                <a:avLst/>
              </a:prstGeom>
              <a:solidFill>
                <a:schemeClr val="bg1"/>
              </a:solidFill>
            </p:spPr>
            <p:txBody>
              <a:bodyPr wrap="square" rtlCol="0">
                <a:spAutoFit/>
              </a:bodyPr>
              <a:lstStyle/>
              <a:p>
                <a:pPr algn="ctr"/>
                <a:r>
                  <a:rPr lang="en-GB" sz="1200" b="1">
                    <a:solidFill>
                      <a:schemeClr val="accent4"/>
                    </a:solidFill>
                  </a:rPr>
                  <a:t>Learning and Improvement</a:t>
                </a:r>
              </a:p>
            </p:txBody>
          </p:sp>
        </p:grpSp>
      </p:grpSp>
      <p:sp>
        <p:nvSpPr>
          <p:cNvPr id="41" name="TextBox 40">
            <a:extLst>
              <a:ext uri="{FF2B5EF4-FFF2-40B4-BE49-F238E27FC236}">
                <a16:creationId xmlns:a16="http://schemas.microsoft.com/office/drawing/2014/main" id="{9C656B6B-6CC0-440B-8112-FCCD84CFF889}"/>
              </a:ext>
            </a:extLst>
          </p:cNvPr>
          <p:cNvSpPr txBox="1"/>
          <p:nvPr/>
        </p:nvSpPr>
        <p:spPr>
          <a:xfrm>
            <a:off x="9356628" y="1274708"/>
            <a:ext cx="2455200" cy="324000"/>
          </a:xfrm>
          <a:prstGeom prst="rect">
            <a:avLst/>
          </a:prstGeom>
          <a:solidFill>
            <a:schemeClr val="accent4">
              <a:lumMod val="20000"/>
              <a:lumOff val="80000"/>
            </a:schemeClr>
          </a:solidFill>
          <a:ln>
            <a:solidFill>
              <a:schemeClr val="accent4"/>
            </a:solidFill>
          </a:ln>
        </p:spPr>
        <p:txBody>
          <a:bodyPr wrap="square" rtlCol="0" anchor="ctr" anchorCtr="0">
            <a:noAutofit/>
          </a:bodyPr>
          <a:lstStyle/>
          <a:p>
            <a:pPr algn="ctr"/>
            <a:r>
              <a:rPr lang="en-GB" sz="1200" b="1"/>
              <a:t>Clinical quality, PHM outcome</a:t>
            </a:r>
          </a:p>
        </p:txBody>
      </p:sp>
      <p:sp>
        <p:nvSpPr>
          <p:cNvPr id="42" name="TextBox 41">
            <a:extLst>
              <a:ext uri="{FF2B5EF4-FFF2-40B4-BE49-F238E27FC236}">
                <a16:creationId xmlns:a16="http://schemas.microsoft.com/office/drawing/2014/main" id="{97CA971C-7E1C-4445-9658-0E74C4E83C73}"/>
              </a:ext>
            </a:extLst>
          </p:cNvPr>
          <p:cNvSpPr txBox="1"/>
          <p:nvPr/>
        </p:nvSpPr>
        <p:spPr>
          <a:xfrm>
            <a:off x="9356628" y="2774422"/>
            <a:ext cx="2455200" cy="324000"/>
          </a:xfrm>
          <a:prstGeom prst="rect">
            <a:avLst/>
          </a:prstGeom>
          <a:solidFill>
            <a:schemeClr val="accent4">
              <a:lumMod val="20000"/>
              <a:lumOff val="80000"/>
            </a:schemeClr>
          </a:solidFill>
          <a:ln>
            <a:solidFill>
              <a:schemeClr val="accent4"/>
            </a:solidFill>
          </a:ln>
        </p:spPr>
        <p:txBody>
          <a:bodyPr wrap="square" rtlCol="0" anchor="ctr" anchorCtr="0">
            <a:noAutofit/>
          </a:bodyPr>
          <a:lstStyle/>
          <a:p>
            <a:pPr algn="ctr"/>
            <a:r>
              <a:rPr lang="en-GB" sz="1200" b="1"/>
              <a:t>Cost Effectiveness</a:t>
            </a:r>
          </a:p>
        </p:txBody>
      </p:sp>
      <p:sp>
        <p:nvSpPr>
          <p:cNvPr id="43" name="TextBox 42">
            <a:extLst>
              <a:ext uri="{FF2B5EF4-FFF2-40B4-BE49-F238E27FC236}">
                <a16:creationId xmlns:a16="http://schemas.microsoft.com/office/drawing/2014/main" id="{061A2956-5374-456C-96DA-4B3F2D1C4BB0}"/>
              </a:ext>
            </a:extLst>
          </p:cNvPr>
          <p:cNvSpPr txBox="1"/>
          <p:nvPr/>
        </p:nvSpPr>
        <p:spPr>
          <a:xfrm>
            <a:off x="9356628" y="1774613"/>
            <a:ext cx="2455200" cy="324000"/>
          </a:xfrm>
          <a:prstGeom prst="rect">
            <a:avLst/>
          </a:prstGeom>
          <a:solidFill>
            <a:schemeClr val="accent4">
              <a:lumMod val="20000"/>
              <a:lumOff val="80000"/>
            </a:schemeClr>
          </a:solidFill>
          <a:ln>
            <a:solidFill>
              <a:schemeClr val="accent4"/>
            </a:solidFill>
          </a:ln>
        </p:spPr>
        <p:txBody>
          <a:bodyPr wrap="square" rtlCol="0" anchor="ctr" anchorCtr="0">
            <a:noAutofit/>
          </a:bodyPr>
          <a:lstStyle/>
          <a:p>
            <a:pPr algn="ctr"/>
            <a:r>
              <a:rPr lang="en-GB" sz="1200" b="1"/>
              <a:t>SU/Resident Experience</a:t>
            </a:r>
          </a:p>
        </p:txBody>
      </p:sp>
      <p:sp>
        <p:nvSpPr>
          <p:cNvPr id="44" name="TextBox 43">
            <a:extLst>
              <a:ext uri="{FF2B5EF4-FFF2-40B4-BE49-F238E27FC236}">
                <a16:creationId xmlns:a16="http://schemas.microsoft.com/office/drawing/2014/main" id="{99B3E4A3-3AA2-4278-BA3D-7019810B4512}"/>
              </a:ext>
            </a:extLst>
          </p:cNvPr>
          <p:cNvSpPr txBox="1"/>
          <p:nvPr/>
        </p:nvSpPr>
        <p:spPr>
          <a:xfrm>
            <a:off x="9356628" y="2274518"/>
            <a:ext cx="2455200" cy="324000"/>
          </a:xfrm>
          <a:prstGeom prst="rect">
            <a:avLst/>
          </a:prstGeom>
          <a:solidFill>
            <a:schemeClr val="accent4">
              <a:lumMod val="20000"/>
              <a:lumOff val="80000"/>
            </a:schemeClr>
          </a:solidFill>
          <a:ln>
            <a:solidFill>
              <a:schemeClr val="accent4"/>
            </a:solidFill>
          </a:ln>
        </p:spPr>
        <p:txBody>
          <a:bodyPr wrap="square" rtlCol="0" anchor="ctr" anchorCtr="0">
            <a:noAutofit/>
          </a:bodyPr>
          <a:lstStyle/>
          <a:p>
            <a:pPr algn="ctr"/>
            <a:r>
              <a:rPr lang="en-GB" sz="1200" b="1"/>
              <a:t>Employee Exp &amp; Wellness</a:t>
            </a:r>
          </a:p>
        </p:txBody>
      </p:sp>
      <p:cxnSp>
        <p:nvCxnSpPr>
          <p:cNvPr id="45" name="Connector: Elbow 44">
            <a:extLst>
              <a:ext uri="{FF2B5EF4-FFF2-40B4-BE49-F238E27FC236}">
                <a16:creationId xmlns:a16="http://schemas.microsoft.com/office/drawing/2014/main" id="{B454DB63-63D2-4105-90D7-EC6C4CBAFC3A}"/>
              </a:ext>
            </a:extLst>
          </p:cNvPr>
          <p:cNvCxnSpPr>
            <a:stCxn id="41" idx="1"/>
            <a:endCxn id="23" idx="6"/>
          </p:cNvCxnSpPr>
          <p:nvPr/>
        </p:nvCxnSpPr>
        <p:spPr>
          <a:xfrm rot="10800000" flipV="1">
            <a:off x="8093630" y="1436707"/>
            <a:ext cx="1262999" cy="740523"/>
          </a:xfrm>
          <a:prstGeom prst="bentConnector3">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25B0FE79-91AE-4C84-A7E2-396C8117EB17}"/>
              </a:ext>
            </a:extLst>
          </p:cNvPr>
          <p:cNvCxnSpPr>
            <a:stCxn id="42" idx="1"/>
            <a:endCxn id="23" idx="6"/>
          </p:cNvCxnSpPr>
          <p:nvPr/>
        </p:nvCxnSpPr>
        <p:spPr>
          <a:xfrm rot="10800000">
            <a:off x="8093630" y="2177232"/>
            <a:ext cx="1262999" cy="759191"/>
          </a:xfrm>
          <a:prstGeom prst="bentConnector3">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90A363C3-07C1-4A7E-975D-EB37A3E90662}"/>
              </a:ext>
            </a:extLst>
          </p:cNvPr>
          <p:cNvCxnSpPr>
            <a:stCxn id="44" idx="1"/>
            <a:endCxn id="23" idx="6"/>
          </p:cNvCxnSpPr>
          <p:nvPr/>
        </p:nvCxnSpPr>
        <p:spPr>
          <a:xfrm rot="10800000">
            <a:off x="8093630" y="2177232"/>
            <a:ext cx="1262999" cy="259287"/>
          </a:xfrm>
          <a:prstGeom prst="bentConnector3">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ABCABE4C-0CB7-41C7-8380-9DF90995A228}"/>
              </a:ext>
            </a:extLst>
          </p:cNvPr>
          <p:cNvCxnSpPr>
            <a:stCxn id="43" idx="1"/>
            <a:endCxn id="23" idx="6"/>
          </p:cNvCxnSpPr>
          <p:nvPr/>
        </p:nvCxnSpPr>
        <p:spPr>
          <a:xfrm rot="10800000" flipV="1">
            <a:off x="8093630" y="1936613"/>
            <a:ext cx="1262999" cy="240618"/>
          </a:xfrm>
          <a:prstGeom prst="bentConnector3">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5090892-C640-4EC4-A286-D2F880C350C9}"/>
              </a:ext>
            </a:extLst>
          </p:cNvPr>
          <p:cNvSpPr txBox="1"/>
          <p:nvPr/>
        </p:nvSpPr>
        <p:spPr>
          <a:xfrm>
            <a:off x="9356628" y="3283310"/>
            <a:ext cx="2455200" cy="324000"/>
          </a:xfrm>
          <a:prstGeom prst="rect">
            <a:avLst/>
          </a:prstGeom>
          <a:solidFill>
            <a:schemeClr val="accent4">
              <a:lumMod val="20000"/>
              <a:lumOff val="80000"/>
            </a:schemeClr>
          </a:solidFill>
          <a:ln>
            <a:solidFill>
              <a:schemeClr val="accent4"/>
            </a:solidFill>
          </a:ln>
        </p:spPr>
        <p:txBody>
          <a:bodyPr wrap="square" rtlCol="0" anchor="ctr" anchorCtr="0">
            <a:noAutofit/>
          </a:bodyPr>
          <a:lstStyle/>
          <a:p>
            <a:pPr algn="ctr"/>
            <a:r>
              <a:rPr lang="en-GB" sz="1200" b="1"/>
              <a:t>Health Equity</a:t>
            </a:r>
          </a:p>
        </p:txBody>
      </p:sp>
      <p:cxnSp>
        <p:nvCxnSpPr>
          <p:cNvPr id="50" name="Connector: Elbow 49">
            <a:extLst>
              <a:ext uri="{FF2B5EF4-FFF2-40B4-BE49-F238E27FC236}">
                <a16:creationId xmlns:a16="http://schemas.microsoft.com/office/drawing/2014/main" id="{0D7BC7A5-CB43-4A6D-9BA0-4A3912368F2A}"/>
              </a:ext>
            </a:extLst>
          </p:cNvPr>
          <p:cNvCxnSpPr>
            <a:cxnSpLocks/>
            <a:stCxn id="49" idx="1"/>
            <a:endCxn id="23" idx="6"/>
          </p:cNvCxnSpPr>
          <p:nvPr/>
        </p:nvCxnSpPr>
        <p:spPr>
          <a:xfrm rot="10800000">
            <a:off x="8093630" y="2177232"/>
            <a:ext cx="1262999" cy="1268079"/>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516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1EEA245-8A0F-4159-A21F-A7A9AA450806}"/>
              </a:ext>
            </a:extLst>
          </p:cNvPr>
          <p:cNvSpPr/>
          <p:nvPr/>
        </p:nvSpPr>
        <p:spPr>
          <a:xfrm>
            <a:off x="0" y="1094099"/>
            <a:ext cx="12192000" cy="5125726"/>
          </a:xfrm>
          <a:prstGeom prst="rect">
            <a:avLst/>
          </a:prstGeom>
          <a:solidFill>
            <a:schemeClr val="bg1">
              <a:lumMod val="95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sp>
        <p:nvSpPr>
          <p:cNvPr id="60" name="Rectangle: Rounded Corners 59">
            <a:extLst>
              <a:ext uri="{FF2B5EF4-FFF2-40B4-BE49-F238E27FC236}">
                <a16:creationId xmlns:a16="http://schemas.microsoft.com/office/drawing/2014/main" id="{EE22FE31-A18A-4A18-AC52-B497B26A01B9}"/>
              </a:ext>
            </a:extLst>
          </p:cNvPr>
          <p:cNvSpPr/>
          <p:nvPr/>
        </p:nvSpPr>
        <p:spPr>
          <a:xfrm>
            <a:off x="654646" y="1369511"/>
            <a:ext cx="5897104" cy="4633009"/>
          </a:xfrm>
          <a:prstGeom prst="roundRect">
            <a:avLst/>
          </a:prstGeom>
          <a:solidFill>
            <a:schemeClr val="bg1"/>
          </a:solidFill>
          <a:ln w="1270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r>
              <a:rPr lang="en-GB" sz="1400" b="1">
                <a:solidFill>
                  <a:srgbClr val="202124"/>
                </a:solidFill>
                <a:effectLst/>
              </a:rPr>
              <a:t>Agilisys supported BLMK ICS in developing their Data </a:t>
            </a:r>
            <a:r>
              <a:rPr lang="en-GB" sz="1400" b="1">
                <a:solidFill>
                  <a:srgbClr val="202124"/>
                </a:solidFill>
              </a:rPr>
              <a:t>S</a:t>
            </a:r>
            <a:r>
              <a:rPr lang="en-GB" sz="1400" b="1">
                <a:solidFill>
                  <a:srgbClr val="202124"/>
                </a:solidFill>
                <a:effectLst/>
              </a:rPr>
              <a:t>trategy </a:t>
            </a:r>
            <a:r>
              <a:rPr lang="en-GB" sz="1400" b="1" i="0">
                <a:effectLst/>
              </a:rPr>
              <a:t>as the foundation for the ICS’s plans to shift focus towards population health management.</a:t>
            </a:r>
            <a:r>
              <a:rPr lang="en-GB" sz="1400" b="1">
                <a:effectLst/>
              </a:rPr>
              <a:t> </a:t>
            </a:r>
            <a:r>
              <a:rPr lang="en-GB" sz="1400" b="1">
                <a:solidFill>
                  <a:srgbClr val="202124"/>
                </a:solidFill>
              </a:rPr>
              <a:t>We </a:t>
            </a:r>
            <a:r>
              <a:rPr lang="en-GB" sz="1400" b="1">
                <a:solidFill>
                  <a:srgbClr val="202124"/>
                </a:solidFill>
                <a:effectLst/>
              </a:rPr>
              <a:t>are currently working with key stakeholders across BLMK ICS to co-develop their overarching Digital </a:t>
            </a:r>
            <a:r>
              <a:rPr lang="en-GB" sz="1400" b="1">
                <a:solidFill>
                  <a:srgbClr val="202124"/>
                </a:solidFill>
              </a:rPr>
              <a:t>S</a:t>
            </a:r>
            <a:r>
              <a:rPr lang="en-GB" sz="1400" b="1">
                <a:solidFill>
                  <a:srgbClr val="202124"/>
                </a:solidFill>
                <a:effectLst/>
              </a:rPr>
              <a:t>trategy.</a:t>
            </a:r>
          </a:p>
          <a:p>
            <a:pPr algn="ctr">
              <a:buClr>
                <a:srgbClr val="000000"/>
              </a:buClr>
              <a:buSzPts val="1100"/>
            </a:pPr>
            <a:endParaRPr lang="en-GB" sz="1400" b="1">
              <a:solidFill>
                <a:srgbClr val="202124"/>
              </a:solidFill>
              <a:effectLst/>
            </a:endParaRPr>
          </a:p>
          <a:p>
            <a:pPr algn="ctr">
              <a:buClr>
                <a:srgbClr val="000000"/>
              </a:buClr>
              <a:buSzPts val="1100"/>
            </a:pPr>
            <a:r>
              <a:rPr lang="en-GB" sz="1400">
                <a:solidFill>
                  <a:srgbClr val="202124"/>
                </a:solidFill>
                <a:effectLst/>
              </a:rPr>
              <a:t>This work </a:t>
            </a:r>
            <a:r>
              <a:rPr lang="en-GB" sz="1400">
                <a:solidFill>
                  <a:srgbClr val="202124"/>
                </a:solidFill>
              </a:rPr>
              <a:t>aligns directly with the ICS’s ‘What Good Looks Like’ submission and will produce two key artefacts; a Digital Strategy for the organisations which make up BLMK ICS.</a:t>
            </a:r>
          </a:p>
          <a:p>
            <a:pPr algn="ctr">
              <a:buClr>
                <a:srgbClr val="000000"/>
              </a:buClr>
              <a:buSzPts val="1100"/>
            </a:pPr>
            <a:endParaRPr lang="en-GB" sz="1400">
              <a:solidFill>
                <a:srgbClr val="202124"/>
              </a:solidFill>
            </a:endParaRPr>
          </a:p>
          <a:p>
            <a:pPr algn="ctr">
              <a:buClr>
                <a:srgbClr val="000000"/>
              </a:buClr>
              <a:buSzPts val="1100"/>
            </a:pPr>
            <a:r>
              <a:rPr lang="en-GB" sz="1400">
                <a:solidFill>
                  <a:srgbClr val="202124"/>
                </a:solidFill>
              </a:rPr>
              <a:t> We are also creating public facing version of the strategy, which will create and empower opportunities for digital inclusion activities and further support for residents.</a:t>
            </a:r>
          </a:p>
          <a:p>
            <a:pPr algn="ctr">
              <a:buClr>
                <a:srgbClr val="000000"/>
              </a:buClr>
              <a:buSzPts val="1100"/>
            </a:pPr>
            <a:endParaRPr lang="en-GB" sz="1600">
              <a:solidFill>
                <a:srgbClr val="202124"/>
              </a:solidFill>
              <a:effectLst/>
            </a:endParaRPr>
          </a:p>
        </p:txBody>
      </p:sp>
      <p:sp>
        <p:nvSpPr>
          <p:cNvPr id="22" name="TextBox 21">
            <a:extLst>
              <a:ext uri="{FF2B5EF4-FFF2-40B4-BE49-F238E27FC236}">
                <a16:creationId xmlns:a16="http://schemas.microsoft.com/office/drawing/2014/main" id="{48F7AD8C-736C-4D70-936D-E2964A2A0945}"/>
              </a:ext>
            </a:extLst>
          </p:cNvPr>
          <p:cNvSpPr txBox="1"/>
          <p:nvPr/>
        </p:nvSpPr>
        <p:spPr>
          <a:xfrm>
            <a:off x="7585928" y="1369512"/>
            <a:ext cx="4171950" cy="4617006"/>
          </a:xfrm>
          <a:prstGeom prst="roundRect">
            <a:avLst/>
          </a:prstGeom>
          <a:solidFill>
            <a:schemeClr val="bg1"/>
          </a:solidFill>
          <a:effectLst>
            <a:outerShdw blurRad="50800" dist="38100" dir="2700000" algn="tl" rotWithShape="0">
              <a:prstClr val="black">
                <a:alpha val="40000"/>
              </a:prstClr>
            </a:outerShdw>
          </a:effectLst>
        </p:spPr>
        <p:txBody>
          <a:bodyPr wrap="square" rtlCol="0">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grpSp>
        <p:nvGrpSpPr>
          <p:cNvPr id="46" name="Group 45">
            <a:extLst>
              <a:ext uri="{FF2B5EF4-FFF2-40B4-BE49-F238E27FC236}">
                <a16:creationId xmlns:a16="http://schemas.microsoft.com/office/drawing/2014/main" id="{C40861FC-773D-4D96-8994-BB7C00EB36AB}"/>
              </a:ext>
            </a:extLst>
          </p:cNvPr>
          <p:cNvGrpSpPr/>
          <p:nvPr/>
        </p:nvGrpSpPr>
        <p:grpSpPr>
          <a:xfrm>
            <a:off x="7747264" y="2123981"/>
            <a:ext cx="3639139" cy="724529"/>
            <a:chOff x="859065" y="2905519"/>
            <a:chExt cx="3639139" cy="724529"/>
          </a:xfrm>
        </p:grpSpPr>
        <p:pic>
          <p:nvPicPr>
            <p:cNvPr id="47" name="Picture 46">
              <a:extLst>
                <a:ext uri="{FF2B5EF4-FFF2-40B4-BE49-F238E27FC236}">
                  <a16:creationId xmlns:a16="http://schemas.microsoft.com/office/drawing/2014/main" id="{0FD5718C-3A59-4C95-96F2-E43D38EF852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59065" y="2905519"/>
              <a:ext cx="736121" cy="724529"/>
            </a:xfrm>
            <a:prstGeom prst="rect">
              <a:avLst/>
            </a:prstGeom>
            <a:solidFill>
              <a:schemeClr val="bg1"/>
            </a:solidFill>
          </p:spPr>
        </p:pic>
        <p:sp>
          <p:nvSpPr>
            <p:cNvPr id="48" name="TextBox 47">
              <a:extLst>
                <a:ext uri="{FF2B5EF4-FFF2-40B4-BE49-F238E27FC236}">
                  <a16:creationId xmlns:a16="http://schemas.microsoft.com/office/drawing/2014/main" id="{B5210471-3CB8-4596-ACDA-37261E7BC7A2}"/>
                </a:ext>
              </a:extLst>
            </p:cNvPr>
            <p:cNvSpPr txBox="1"/>
            <p:nvPr/>
          </p:nvSpPr>
          <p:spPr>
            <a:xfrm>
              <a:off x="1065072" y="3064828"/>
              <a:ext cx="3433132" cy="338554"/>
            </a:xfrm>
            <a:prstGeom prst="rect">
              <a:avLst/>
            </a:prstGeom>
            <a:noFill/>
          </p:spPr>
          <p:txBody>
            <a:bodyPr wrap="square" rtlCol="0">
              <a:spAutoFit/>
            </a:bodyPr>
            <a:lstStyle/>
            <a:p>
              <a:pPr algn="ctr"/>
              <a:r>
                <a:rPr lang="en-GB" sz="1600" b="1">
                  <a:solidFill>
                    <a:srgbClr val="8F61FF"/>
                  </a:solidFill>
                  <a:latin typeface="Century Gothic" panose="020B0502020202020204" pitchFamily="34" charset="0"/>
                </a:rPr>
                <a:t>Developed the ICS vision</a:t>
              </a:r>
            </a:p>
          </p:txBody>
        </p:sp>
      </p:grpSp>
      <p:grpSp>
        <p:nvGrpSpPr>
          <p:cNvPr id="51" name="Group 50">
            <a:extLst>
              <a:ext uri="{FF2B5EF4-FFF2-40B4-BE49-F238E27FC236}">
                <a16:creationId xmlns:a16="http://schemas.microsoft.com/office/drawing/2014/main" id="{D967D114-DF9D-4FFD-AAE2-3C8DAE911A12}"/>
              </a:ext>
            </a:extLst>
          </p:cNvPr>
          <p:cNvGrpSpPr/>
          <p:nvPr/>
        </p:nvGrpSpPr>
        <p:grpSpPr>
          <a:xfrm>
            <a:off x="7774215" y="3071577"/>
            <a:ext cx="3452658" cy="724529"/>
            <a:chOff x="191055" y="3168096"/>
            <a:chExt cx="3452658" cy="724529"/>
          </a:xfrm>
        </p:grpSpPr>
        <p:pic>
          <p:nvPicPr>
            <p:cNvPr id="52" name="Picture 51">
              <a:extLst>
                <a:ext uri="{FF2B5EF4-FFF2-40B4-BE49-F238E27FC236}">
                  <a16:creationId xmlns:a16="http://schemas.microsoft.com/office/drawing/2014/main" id="{3BB12529-14F0-4265-A166-43CF963326B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1055" y="3168096"/>
              <a:ext cx="750660" cy="724529"/>
            </a:xfrm>
            <a:prstGeom prst="rect">
              <a:avLst/>
            </a:prstGeom>
            <a:solidFill>
              <a:schemeClr val="bg1"/>
            </a:solidFill>
          </p:spPr>
        </p:pic>
        <p:sp>
          <p:nvSpPr>
            <p:cNvPr id="53" name="TextBox 52">
              <a:extLst>
                <a:ext uri="{FF2B5EF4-FFF2-40B4-BE49-F238E27FC236}">
                  <a16:creationId xmlns:a16="http://schemas.microsoft.com/office/drawing/2014/main" id="{8DB14FA0-AE22-4010-A83B-3E78FF6250B0}"/>
                </a:ext>
              </a:extLst>
            </p:cNvPr>
            <p:cNvSpPr txBox="1"/>
            <p:nvPr/>
          </p:nvSpPr>
          <p:spPr>
            <a:xfrm>
              <a:off x="400980" y="3367286"/>
              <a:ext cx="3242733" cy="338554"/>
            </a:xfrm>
            <a:prstGeom prst="rect">
              <a:avLst/>
            </a:prstGeom>
            <a:noFill/>
          </p:spPr>
          <p:txBody>
            <a:bodyPr wrap="square" rtlCol="0">
              <a:spAutoFit/>
            </a:bodyPr>
            <a:lstStyle/>
            <a:p>
              <a:pPr algn="ctr"/>
              <a:r>
                <a:rPr lang="en-GB" sz="1600" b="1">
                  <a:solidFill>
                    <a:srgbClr val="FDB960"/>
                  </a:solidFill>
                  <a:latin typeface="Century Gothic" panose="020B0502020202020204" pitchFamily="34" charset="0"/>
                </a:rPr>
                <a:t>Aligned system partners</a:t>
              </a:r>
            </a:p>
          </p:txBody>
        </p:sp>
      </p:grpSp>
      <p:grpSp>
        <p:nvGrpSpPr>
          <p:cNvPr id="54" name="Group 53">
            <a:extLst>
              <a:ext uri="{FF2B5EF4-FFF2-40B4-BE49-F238E27FC236}">
                <a16:creationId xmlns:a16="http://schemas.microsoft.com/office/drawing/2014/main" id="{2679B3BE-07E0-40A4-8D54-F275FE540607}"/>
              </a:ext>
            </a:extLst>
          </p:cNvPr>
          <p:cNvGrpSpPr/>
          <p:nvPr/>
        </p:nvGrpSpPr>
        <p:grpSpPr>
          <a:xfrm>
            <a:off x="7784608" y="4103411"/>
            <a:ext cx="3320947" cy="724529"/>
            <a:chOff x="243402" y="4267954"/>
            <a:chExt cx="3320947" cy="724529"/>
          </a:xfrm>
        </p:grpSpPr>
        <p:sp>
          <p:nvSpPr>
            <p:cNvPr id="55" name="TextBox 54">
              <a:extLst>
                <a:ext uri="{FF2B5EF4-FFF2-40B4-BE49-F238E27FC236}">
                  <a16:creationId xmlns:a16="http://schemas.microsoft.com/office/drawing/2014/main" id="{4F4BEBFC-39F8-4487-AD80-6269C8543345}"/>
                </a:ext>
              </a:extLst>
            </p:cNvPr>
            <p:cNvSpPr txBox="1"/>
            <p:nvPr/>
          </p:nvSpPr>
          <p:spPr>
            <a:xfrm>
              <a:off x="321616" y="4411979"/>
              <a:ext cx="3242733" cy="338554"/>
            </a:xfrm>
            <a:prstGeom prst="rect">
              <a:avLst/>
            </a:prstGeom>
            <a:noFill/>
          </p:spPr>
          <p:txBody>
            <a:bodyPr wrap="square" rtlCol="0">
              <a:spAutoFit/>
            </a:bodyPr>
            <a:lstStyle/>
            <a:p>
              <a:pPr algn="ctr"/>
              <a:r>
                <a:rPr lang="en-GB" sz="1600" b="1">
                  <a:solidFill>
                    <a:srgbClr val="FF5F5F"/>
                  </a:solidFill>
                  <a:latin typeface="Century Gothic" panose="020B0502020202020204" pitchFamily="34" charset="0"/>
                </a:rPr>
                <a:t>Identified use cases</a:t>
              </a:r>
            </a:p>
          </p:txBody>
        </p:sp>
        <p:pic>
          <p:nvPicPr>
            <p:cNvPr id="56" name="Picture 55">
              <a:extLst>
                <a:ext uri="{FF2B5EF4-FFF2-40B4-BE49-F238E27FC236}">
                  <a16:creationId xmlns:a16="http://schemas.microsoft.com/office/drawing/2014/main" id="{8C13EEB6-2912-4B3D-BAA1-1AACD42EAD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3402" y="4267954"/>
              <a:ext cx="724529" cy="724529"/>
            </a:xfrm>
            <a:prstGeom prst="rect">
              <a:avLst/>
            </a:prstGeom>
            <a:solidFill>
              <a:schemeClr val="bg1"/>
            </a:solidFill>
          </p:spPr>
        </p:pic>
      </p:grpSp>
      <p:grpSp>
        <p:nvGrpSpPr>
          <p:cNvPr id="57" name="Group 56">
            <a:extLst>
              <a:ext uri="{FF2B5EF4-FFF2-40B4-BE49-F238E27FC236}">
                <a16:creationId xmlns:a16="http://schemas.microsoft.com/office/drawing/2014/main" id="{EC68C72B-D3F8-4FA3-832E-5939B80BBB24}"/>
              </a:ext>
            </a:extLst>
          </p:cNvPr>
          <p:cNvGrpSpPr/>
          <p:nvPr/>
        </p:nvGrpSpPr>
        <p:grpSpPr>
          <a:xfrm>
            <a:off x="7768410" y="5074787"/>
            <a:ext cx="3242733" cy="724529"/>
            <a:chOff x="157677" y="5369655"/>
            <a:chExt cx="3242733" cy="724529"/>
          </a:xfrm>
        </p:grpSpPr>
        <p:pic>
          <p:nvPicPr>
            <p:cNvPr id="58" name="Picture 57">
              <a:extLst>
                <a:ext uri="{FF2B5EF4-FFF2-40B4-BE49-F238E27FC236}">
                  <a16:creationId xmlns:a16="http://schemas.microsoft.com/office/drawing/2014/main" id="{DE7D4AC7-06C3-4C0E-A6E8-95463A36EA9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33041" y="5369655"/>
              <a:ext cx="724529" cy="724529"/>
            </a:xfrm>
            <a:prstGeom prst="rect">
              <a:avLst/>
            </a:prstGeom>
            <a:solidFill>
              <a:schemeClr val="bg1"/>
            </a:solidFill>
          </p:spPr>
        </p:pic>
        <p:sp>
          <p:nvSpPr>
            <p:cNvPr id="59" name="TextBox 58">
              <a:extLst>
                <a:ext uri="{FF2B5EF4-FFF2-40B4-BE49-F238E27FC236}">
                  <a16:creationId xmlns:a16="http://schemas.microsoft.com/office/drawing/2014/main" id="{6F34BDCE-2519-4CB6-A857-88A0AF167FEA}"/>
                </a:ext>
              </a:extLst>
            </p:cNvPr>
            <p:cNvSpPr txBox="1"/>
            <p:nvPr/>
          </p:nvSpPr>
          <p:spPr>
            <a:xfrm>
              <a:off x="157677" y="5571335"/>
              <a:ext cx="3242733" cy="338554"/>
            </a:xfrm>
            <a:prstGeom prst="rect">
              <a:avLst/>
            </a:prstGeom>
            <a:noFill/>
          </p:spPr>
          <p:txBody>
            <a:bodyPr wrap="square" rtlCol="0">
              <a:spAutoFit/>
            </a:bodyPr>
            <a:lstStyle/>
            <a:p>
              <a:pPr algn="ctr"/>
              <a:r>
                <a:rPr lang="en-GB" sz="1600" b="1">
                  <a:solidFill>
                    <a:srgbClr val="39F68D"/>
                  </a:solidFill>
                  <a:latin typeface="Century Gothic" panose="020B0502020202020204" pitchFamily="34" charset="0"/>
                </a:rPr>
                <a:t>Built the roadmap</a:t>
              </a:r>
            </a:p>
          </p:txBody>
        </p:sp>
      </p:grpSp>
      <p:sp>
        <p:nvSpPr>
          <p:cNvPr id="2" name="TextBox 1">
            <a:extLst>
              <a:ext uri="{FF2B5EF4-FFF2-40B4-BE49-F238E27FC236}">
                <a16:creationId xmlns:a16="http://schemas.microsoft.com/office/drawing/2014/main" id="{35A6199C-D350-4807-9BB7-02576BB02ACB}"/>
              </a:ext>
            </a:extLst>
          </p:cNvPr>
          <p:cNvSpPr txBox="1"/>
          <p:nvPr/>
        </p:nvSpPr>
        <p:spPr>
          <a:xfrm>
            <a:off x="7991371" y="1502325"/>
            <a:ext cx="1122423" cy="369332"/>
          </a:xfrm>
          <a:prstGeom prst="rect">
            <a:avLst/>
          </a:prstGeom>
          <a:noFill/>
        </p:spPr>
        <p:txBody>
          <a:bodyPr wrap="none" rtlCol="0">
            <a:spAutoFit/>
          </a:bodyPr>
          <a:lstStyle/>
          <a:p>
            <a:r>
              <a:rPr lang="en-GB" b="1"/>
              <a:t>BENEFITS</a:t>
            </a:r>
          </a:p>
        </p:txBody>
      </p:sp>
      <p:sp>
        <p:nvSpPr>
          <p:cNvPr id="21" name="TextBox 20">
            <a:extLst>
              <a:ext uri="{FF2B5EF4-FFF2-40B4-BE49-F238E27FC236}">
                <a16:creationId xmlns:a16="http://schemas.microsoft.com/office/drawing/2014/main" id="{B44CDBA7-BFA6-4F7B-B149-C3B7CF305B36}"/>
              </a:ext>
            </a:extLst>
          </p:cNvPr>
          <p:cNvSpPr txBox="1"/>
          <p:nvPr/>
        </p:nvSpPr>
        <p:spPr>
          <a:xfrm>
            <a:off x="1037293" y="1502325"/>
            <a:ext cx="748923" cy="369332"/>
          </a:xfrm>
          <a:prstGeom prst="rect">
            <a:avLst/>
          </a:prstGeom>
          <a:noFill/>
        </p:spPr>
        <p:txBody>
          <a:bodyPr wrap="none" rtlCol="0">
            <a:spAutoFit/>
          </a:bodyPr>
          <a:lstStyle/>
          <a:p>
            <a:r>
              <a:rPr lang="en-GB" b="1"/>
              <a:t>BRIEF</a:t>
            </a:r>
          </a:p>
        </p:txBody>
      </p:sp>
      <p:sp>
        <p:nvSpPr>
          <p:cNvPr id="3" name="Arrow: Right 2">
            <a:extLst>
              <a:ext uri="{FF2B5EF4-FFF2-40B4-BE49-F238E27FC236}">
                <a16:creationId xmlns:a16="http://schemas.microsoft.com/office/drawing/2014/main" id="{8655CFA4-EE8C-4DB5-AE9A-BFA45F9111E5}"/>
              </a:ext>
            </a:extLst>
          </p:cNvPr>
          <p:cNvSpPr/>
          <p:nvPr/>
        </p:nvSpPr>
        <p:spPr>
          <a:xfrm>
            <a:off x="6311348" y="3454457"/>
            <a:ext cx="1473260" cy="724529"/>
          </a:xfrm>
          <a:prstGeom prst="rightArrow">
            <a:avLst/>
          </a:prstGeom>
          <a:solidFill>
            <a:schemeClr val="accent3">
              <a:lumMod val="40000"/>
              <a:lumOff val="60000"/>
            </a:schemeClr>
          </a:solidFill>
          <a:ln>
            <a:solidFill>
              <a:schemeClr val="accent3">
                <a:lumMod val="75000"/>
              </a:schemeClr>
            </a:solidFill>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pic>
        <p:nvPicPr>
          <p:cNvPr id="23" name="Picture 22">
            <a:extLst>
              <a:ext uri="{FF2B5EF4-FFF2-40B4-BE49-F238E27FC236}">
                <a16:creationId xmlns:a16="http://schemas.microsoft.com/office/drawing/2014/main" id="{A208B6B7-2C5F-4073-88A9-DABBA43510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84210" y="6126918"/>
            <a:ext cx="1289602" cy="350332"/>
          </a:xfrm>
          <a:prstGeom prst="rect">
            <a:avLst/>
          </a:prstGeom>
        </p:spPr>
      </p:pic>
      <p:sp>
        <p:nvSpPr>
          <p:cNvPr id="25" name="TextBox 24">
            <a:extLst>
              <a:ext uri="{FF2B5EF4-FFF2-40B4-BE49-F238E27FC236}">
                <a16:creationId xmlns:a16="http://schemas.microsoft.com/office/drawing/2014/main" id="{A29C49AB-94D4-4E76-8638-9A902588B84F}"/>
              </a:ext>
            </a:extLst>
          </p:cNvPr>
          <p:cNvSpPr txBox="1"/>
          <p:nvPr/>
        </p:nvSpPr>
        <p:spPr>
          <a:xfrm>
            <a:off x="-755643" y="411445"/>
            <a:ext cx="11955466" cy="1200329"/>
          </a:xfrm>
          <a:prstGeom prst="rect">
            <a:avLst/>
          </a:prstGeom>
          <a:noFill/>
        </p:spPr>
        <p:txBody>
          <a:bodyPr wrap="square" rtlCol="0">
            <a:spAutoFit/>
          </a:bodyPr>
          <a:lstStyle/>
          <a:p>
            <a:pPr algn="ctr"/>
            <a:r>
              <a:rPr lang="en-GB" sz="2400" b="1"/>
              <a:t>Partnership Case Study: Bedfordshire, Luton and Milton Keynes ICS</a:t>
            </a:r>
          </a:p>
          <a:p>
            <a:endParaRPr lang="en-GB" sz="2400"/>
          </a:p>
          <a:p>
            <a:endParaRPr lang="en-GB" sz="240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5887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1EEA245-8A0F-4159-A21F-A7A9AA450806}"/>
              </a:ext>
            </a:extLst>
          </p:cNvPr>
          <p:cNvSpPr/>
          <p:nvPr/>
        </p:nvSpPr>
        <p:spPr>
          <a:xfrm>
            <a:off x="0" y="1094099"/>
            <a:ext cx="12192000" cy="5125726"/>
          </a:xfrm>
          <a:prstGeom prst="rect">
            <a:avLst/>
          </a:prstGeom>
          <a:solidFill>
            <a:schemeClr val="bg1">
              <a:lumMod val="95000"/>
            </a:schemeClr>
          </a:solidFill>
          <a:ln w="12700" cap="flat" cmpd="sng">
            <a:noFill/>
            <a:prstDash val="solid"/>
            <a:round/>
            <a:headEnd type="none" w="sm" len="sm"/>
            <a:tailEnd type="none" w="sm" len="sm"/>
          </a:ln>
          <a:effectLst/>
        </p:spPr>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sp>
        <p:nvSpPr>
          <p:cNvPr id="60" name="Rectangle: Rounded Corners 59">
            <a:extLst>
              <a:ext uri="{FF2B5EF4-FFF2-40B4-BE49-F238E27FC236}">
                <a16:creationId xmlns:a16="http://schemas.microsoft.com/office/drawing/2014/main" id="{EE22FE31-A18A-4A18-AC52-B497B26A01B9}"/>
              </a:ext>
            </a:extLst>
          </p:cNvPr>
          <p:cNvSpPr/>
          <p:nvPr/>
        </p:nvSpPr>
        <p:spPr>
          <a:xfrm>
            <a:off x="654646" y="1369511"/>
            <a:ext cx="5897104" cy="4633009"/>
          </a:xfrm>
          <a:prstGeom prst="roundRect">
            <a:avLst/>
          </a:prstGeom>
          <a:solidFill>
            <a:schemeClr val="bg1"/>
          </a:solidFill>
          <a:ln w="12700" cap="flat" cmpd="sng">
            <a:no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33" tIns="45700" rIns="91433" bIns="45700" rtlCol="0" anchor="ctr" anchorCtr="0">
            <a:noAutofit/>
          </a:bodyPr>
          <a:lstStyle/>
          <a:p>
            <a:pPr algn="ctr">
              <a:buClr>
                <a:srgbClr val="000000"/>
              </a:buClr>
              <a:buSzPts val="1100"/>
            </a:pPr>
            <a:r>
              <a:rPr lang="en-GB" sz="1400" b="1" i="0">
                <a:effectLst/>
              </a:rPr>
              <a:t>Leeds Teaching Hospitals NHS Trust is partnering with Agilisys to deliver a cutting-edge Data Platform Programme that supports the Trust’s ambition to create a digitally-enabled healthcare future.</a:t>
            </a:r>
          </a:p>
          <a:p>
            <a:pPr algn="ctr">
              <a:buClr>
                <a:srgbClr val="000000"/>
              </a:buClr>
              <a:buSzPts val="1100"/>
            </a:pPr>
            <a:endParaRPr lang="en-GB" sz="1400"/>
          </a:p>
          <a:p>
            <a:pPr algn="ctr"/>
            <a:r>
              <a:rPr lang="en-GB" sz="1400" b="0" i="0">
                <a:effectLst/>
              </a:rPr>
              <a:t>The data platform solution is hosted in the cloud on Microsoft Azure. Technology including Microsoft’s Power BI and Synapse will be utilised to provide Leeds Teaching Hospitals with a highly effective reporting and analytics service, providing up-to-date tools for colleagues across the Trust to use for collaboration and to explore and exploit data.</a:t>
            </a:r>
          </a:p>
          <a:p>
            <a:pPr algn="ctr"/>
            <a:endParaRPr lang="en-GB" sz="1400" b="0" i="0">
              <a:effectLst/>
            </a:endParaRPr>
          </a:p>
          <a:p>
            <a:pPr algn="ctr"/>
            <a:r>
              <a:rPr lang="en-GB" sz="1400" b="0" i="0">
                <a:effectLst/>
              </a:rPr>
              <a:t>Agilisys is working in partnership with the Trust to improve the quality of data, whilst establishing and embedding a </a:t>
            </a:r>
            <a:r>
              <a:rPr lang="en-GB" sz="1400"/>
              <a:t>Data Management Framework</a:t>
            </a:r>
            <a:r>
              <a:rPr lang="en-GB" sz="1400" b="0" i="0">
                <a:effectLst/>
              </a:rPr>
              <a:t> that supports the drive towards integrating data into every level of the organisation.</a:t>
            </a:r>
          </a:p>
        </p:txBody>
      </p:sp>
      <p:sp>
        <p:nvSpPr>
          <p:cNvPr id="22" name="TextBox 21">
            <a:extLst>
              <a:ext uri="{FF2B5EF4-FFF2-40B4-BE49-F238E27FC236}">
                <a16:creationId xmlns:a16="http://schemas.microsoft.com/office/drawing/2014/main" id="{48F7AD8C-736C-4D70-936D-E2964A2A0945}"/>
              </a:ext>
            </a:extLst>
          </p:cNvPr>
          <p:cNvSpPr txBox="1"/>
          <p:nvPr/>
        </p:nvSpPr>
        <p:spPr>
          <a:xfrm>
            <a:off x="7585928" y="1369512"/>
            <a:ext cx="4171950" cy="4617006"/>
          </a:xfrm>
          <a:prstGeom prst="roundRect">
            <a:avLst/>
          </a:prstGeom>
          <a:solidFill>
            <a:schemeClr val="bg1"/>
          </a:solidFill>
          <a:effectLst>
            <a:outerShdw blurRad="50800" dist="38100" dir="2700000" algn="tl" rotWithShape="0">
              <a:prstClr val="black">
                <a:alpha val="40000"/>
              </a:prstClr>
            </a:outerShdw>
          </a:effectLst>
        </p:spPr>
        <p:txBody>
          <a:bodyPr wrap="square" rtlCol="0">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grpSp>
        <p:nvGrpSpPr>
          <p:cNvPr id="46" name="Group 45">
            <a:extLst>
              <a:ext uri="{FF2B5EF4-FFF2-40B4-BE49-F238E27FC236}">
                <a16:creationId xmlns:a16="http://schemas.microsoft.com/office/drawing/2014/main" id="{C40861FC-773D-4D96-8994-BB7C00EB36AB}"/>
              </a:ext>
            </a:extLst>
          </p:cNvPr>
          <p:cNvGrpSpPr/>
          <p:nvPr/>
        </p:nvGrpSpPr>
        <p:grpSpPr>
          <a:xfrm>
            <a:off x="7747264" y="2123981"/>
            <a:ext cx="3582090" cy="724529"/>
            <a:chOff x="859065" y="2905519"/>
            <a:chExt cx="3582090" cy="724529"/>
          </a:xfrm>
        </p:grpSpPr>
        <p:pic>
          <p:nvPicPr>
            <p:cNvPr id="47" name="Picture 46">
              <a:extLst>
                <a:ext uri="{FF2B5EF4-FFF2-40B4-BE49-F238E27FC236}">
                  <a16:creationId xmlns:a16="http://schemas.microsoft.com/office/drawing/2014/main" id="{0FD5718C-3A59-4C95-96F2-E43D38EF852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59065" y="2905519"/>
              <a:ext cx="736121" cy="724529"/>
            </a:xfrm>
            <a:prstGeom prst="rect">
              <a:avLst/>
            </a:prstGeom>
            <a:solidFill>
              <a:schemeClr val="bg1"/>
            </a:solidFill>
          </p:spPr>
        </p:pic>
        <p:sp>
          <p:nvSpPr>
            <p:cNvPr id="48" name="TextBox 47">
              <a:extLst>
                <a:ext uri="{FF2B5EF4-FFF2-40B4-BE49-F238E27FC236}">
                  <a16:creationId xmlns:a16="http://schemas.microsoft.com/office/drawing/2014/main" id="{B5210471-3CB8-4596-ACDA-37261E7BC7A2}"/>
                </a:ext>
              </a:extLst>
            </p:cNvPr>
            <p:cNvSpPr txBox="1"/>
            <p:nvPr/>
          </p:nvSpPr>
          <p:spPr>
            <a:xfrm>
              <a:off x="1198422" y="3072756"/>
              <a:ext cx="3242733" cy="338554"/>
            </a:xfrm>
            <a:prstGeom prst="rect">
              <a:avLst/>
            </a:prstGeom>
            <a:noFill/>
          </p:spPr>
          <p:txBody>
            <a:bodyPr wrap="square" rtlCol="0">
              <a:spAutoFit/>
            </a:bodyPr>
            <a:lstStyle/>
            <a:p>
              <a:pPr algn="ctr"/>
              <a:r>
                <a:rPr lang="en-GB" sz="1600" b="1">
                  <a:solidFill>
                    <a:srgbClr val="8F61FF"/>
                  </a:solidFill>
                  <a:latin typeface="Century Gothic" panose="020B0502020202020204" pitchFamily="34" charset="0"/>
                </a:rPr>
                <a:t>Empowering data sharing</a:t>
              </a:r>
            </a:p>
          </p:txBody>
        </p:sp>
      </p:grpSp>
      <p:grpSp>
        <p:nvGrpSpPr>
          <p:cNvPr id="51" name="Group 50">
            <a:extLst>
              <a:ext uri="{FF2B5EF4-FFF2-40B4-BE49-F238E27FC236}">
                <a16:creationId xmlns:a16="http://schemas.microsoft.com/office/drawing/2014/main" id="{D967D114-DF9D-4FFD-AAE2-3C8DAE911A12}"/>
              </a:ext>
            </a:extLst>
          </p:cNvPr>
          <p:cNvGrpSpPr/>
          <p:nvPr/>
        </p:nvGrpSpPr>
        <p:grpSpPr>
          <a:xfrm>
            <a:off x="7774215" y="3071577"/>
            <a:ext cx="3824133" cy="724529"/>
            <a:chOff x="191055" y="3168096"/>
            <a:chExt cx="3824133" cy="724529"/>
          </a:xfrm>
        </p:grpSpPr>
        <p:pic>
          <p:nvPicPr>
            <p:cNvPr id="52" name="Picture 51">
              <a:extLst>
                <a:ext uri="{FF2B5EF4-FFF2-40B4-BE49-F238E27FC236}">
                  <a16:creationId xmlns:a16="http://schemas.microsoft.com/office/drawing/2014/main" id="{3BB12529-14F0-4265-A166-43CF963326B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1055" y="3168096"/>
              <a:ext cx="750660" cy="724529"/>
            </a:xfrm>
            <a:prstGeom prst="rect">
              <a:avLst/>
            </a:prstGeom>
            <a:solidFill>
              <a:schemeClr val="bg1"/>
            </a:solidFill>
          </p:spPr>
        </p:pic>
        <p:sp>
          <p:nvSpPr>
            <p:cNvPr id="53" name="TextBox 52">
              <a:extLst>
                <a:ext uri="{FF2B5EF4-FFF2-40B4-BE49-F238E27FC236}">
                  <a16:creationId xmlns:a16="http://schemas.microsoft.com/office/drawing/2014/main" id="{8DB14FA0-AE22-4010-A83B-3E78FF6250B0}"/>
                </a:ext>
              </a:extLst>
            </p:cNvPr>
            <p:cNvSpPr txBox="1"/>
            <p:nvPr/>
          </p:nvSpPr>
          <p:spPr>
            <a:xfrm>
              <a:off x="772455" y="3386336"/>
              <a:ext cx="3242733" cy="338554"/>
            </a:xfrm>
            <a:prstGeom prst="rect">
              <a:avLst/>
            </a:prstGeom>
            <a:noFill/>
          </p:spPr>
          <p:txBody>
            <a:bodyPr wrap="square" rtlCol="0">
              <a:spAutoFit/>
            </a:bodyPr>
            <a:lstStyle/>
            <a:p>
              <a:pPr algn="ctr"/>
              <a:r>
                <a:rPr lang="en-GB" sz="1600" b="1">
                  <a:solidFill>
                    <a:srgbClr val="FDB960"/>
                  </a:solidFill>
                  <a:latin typeface="Century Gothic" panose="020B0502020202020204" pitchFamily="34" charset="0"/>
                </a:rPr>
                <a:t>Enhancing patient experience</a:t>
              </a:r>
            </a:p>
          </p:txBody>
        </p:sp>
      </p:grpSp>
      <p:grpSp>
        <p:nvGrpSpPr>
          <p:cNvPr id="54" name="Group 53">
            <a:extLst>
              <a:ext uri="{FF2B5EF4-FFF2-40B4-BE49-F238E27FC236}">
                <a16:creationId xmlns:a16="http://schemas.microsoft.com/office/drawing/2014/main" id="{2679B3BE-07E0-40A4-8D54-F275FE540607}"/>
              </a:ext>
            </a:extLst>
          </p:cNvPr>
          <p:cNvGrpSpPr/>
          <p:nvPr/>
        </p:nvGrpSpPr>
        <p:grpSpPr>
          <a:xfrm>
            <a:off x="7784608" y="4103411"/>
            <a:ext cx="3699440" cy="724529"/>
            <a:chOff x="243402" y="4267954"/>
            <a:chExt cx="3699440" cy="724529"/>
          </a:xfrm>
        </p:grpSpPr>
        <p:sp>
          <p:nvSpPr>
            <p:cNvPr id="55" name="TextBox 54">
              <a:extLst>
                <a:ext uri="{FF2B5EF4-FFF2-40B4-BE49-F238E27FC236}">
                  <a16:creationId xmlns:a16="http://schemas.microsoft.com/office/drawing/2014/main" id="{4F4BEBFC-39F8-4487-AD80-6269C8543345}"/>
                </a:ext>
              </a:extLst>
            </p:cNvPr>
            <p:cNvSpPr txBox="1"/>
            <p:nvPr/>
          </p:nvSpPr>
          <p:spPr>
            <a:xfrm>
              <a:off x="645466" y="4431029"/>
              <a:ext cx="3297376" cy="338554"/>
            </a:xfrm>
            <a:prstGeom prst="rect">
              <a:avLst/>
            </a:prstGeom>
            <a:noFill/>
          </p:spPr>
          <p:txBody>
            <a:bodyPr wrap="square" rtlCol="0">
              <a:spAutoFit/>
            </a:bodyPr>
            <a:lstStyle/>
            <a:p>
              <a:pPr algn="ctr"/>
              <a:r>
                <a:rPr lang="en-GB" sz="1600" b="1">
                  <a:solidFill>
                    <a:srgbClr val="FF5F5F"/>
                  </a:solidFill>
                  <a:latin typeface="Century Gothic" panose="020B0502020202020204" pitchFamily="34" charset="0"/>
                </a:rPr>
                <a:t>Embedding data principles</a:t>
              </a:r>
            </a:p>
          </p:txBody>
        </p:sp>
        <p:pic>
          <p:nvPicPr>
            <p:cNvPr id="56" name="Picture 55">
              <a:extLst>
                <a:ext uri="{FF2B5EF4-FFF2-40B4-BE49-F238E27FC236}">
                  <a16:creationId xmlns:a16="http://schemas.microsoft.com/office/drawing/2014/main" id="{8C13EEB6-2912-4B3D-BAA1-1AACD42EAD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3402" y="4267954"/>
              <a:ext cx="724529" cy="724529"/>
            </a:xfrm>
            <a:prstGeom prst="rect">
              <a:avLst/>
            </a:prstGeom>
            <a:solidFill>
              <a:schemeClr val="bg1"/>
            </a:solidFill>
          </p:spPr>
        </p:pic>
      </p:grpSp>
      <p:grpSp>
        <p:nvGrpSpPr>
          <p:cNvPr id="57" name="Group 56">
            <a:extLst>
              <a:ext uri="{FF2B5EF4-FFF2-40B4-BE49-F238E27FC236}">
                <a16:creationId xmlns:a16="http://schemas.microsoft.com/office/drawing/2014/main" id="{EC68C72B-D3F8-4FA3-832E-5939B80BBB24}"/>
              </a:ext>
            </a:extLst>
          </p:cNvPr>
          <p:cNvGrpSpPr/>
          <p:nvPr/>
        </p:nvGrpSpPr>
        <p:grpSpPr>
          <a:xfrm>
            <a:off x="7843774" y="5074787"/>
            <a:ext cx="3253094" cy="724529"/>
            <a:chOff x="233041" y="5369655"/>
            <a:chExt cx="3253094" cy="724529"/>
          </a:xfrm>
        </p:grpSpPr>
        <p:pic>
          <p:nvPicPr>
            <p:cNvPr id="58" name="Picture 57">
              <a:extLst>
                <a:ext uri="{FF2B5EF4-FFF2-40B4-BE49-F238E27FC236}">
                  <a16:creationId xmlns:a16="http://schemas.microsoft.com/office/drawing/2014/main" id="{DE7D4AC7-06C3-4C0E-A6E8-95463A36EA9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33041" y="5369655"/>
              <a:ext cx="724529" cy="724529"/>
            </a:xfrm>
            <a:prstGeom prst="rect">
              <a:avLst/>
            </a:prstGeom>
            <a:solidFill>
              <a:schemeClr val="bg1"/>
            </a:solidFill>
          </p:spPr>
        </p:pic>
        <p:sp>
          <p:nvSpPr>
            <p:cNvPr id="59" name="TextBox 58">
              <a:extLst>
                <a:ext uri="{FF2B5EF4-FFF2-40B4-BE49-F238E27FC236}">
                  <a16:creationId xmlns:a16="http://schemas.microsoft.com/office/drawing/2014/main" id="{6F34BDCE-2519-4CB6-A857-88A0AF167FEA}"/>
                </a:ext>
              </a:extLst>
            </p:cNvPr>
            <p:cNvSpPr txBox="1"/>
            <p:nvPr/>
          </p:nvSpPr>
          <p:spPr>
            <a:xfrm>
              <a:off x="243402" y="5571335"/>
              <a:ext cx="3242733" cy="338554"/>
            </a:xfrm>
            <a:prstGeom prst="rect">
              <a:avLst/>
            </a:prstGeom>
            <a:noFill/>
          </p:spPr>
          <p:txBody>
            <a:bodyPr wrap="square" rtlCol="0">
              <a:spAutoFit/>
            </a:bodyPr>
            <a:lstStyle/>
            <a:p>
              <a:pPr algn="ctr"/>
              <a:r>
                <a:rPr lang="en-GB" sz="1600" b="1">
                  <a:solidFill>
                    <a:srgbClr val="39F68D"/>
                  </a:solidFill>
                  <a:latin typeface="Century Gothic" panose="020B0502020202020204" pitchFamily="34" charset="0"/>
                </a:rPr>
                <a:t>Maximising savings</a:t>
              </a:r>
            </a:p>
          </p:txBody>
        </p:sp>
      </p:grpSp>
      <p:sp>
        <p:nvSpPr>
          <p:cNvPr id="2" name="TextBox 1">
            <a:extLst>
              <a:ext uri="{FF2B5EF4-FFF2-40B4-BE49-F238E27FC236}">
                <a16:creationId xmlns:a16="http://schemas.microsoft.com/office/drawing/2014/main" id="{35A6199C-D350-4807-9BB7-02576BB02ACB}"/>
              </a:ext>
            </a:extLst>
          </p:cNvPr>
          <p:cNvSpPr txBox="1"/>
          <p:nvPr/>
        </p:nvSpPr>
        <p:spPr>
          <a:xfrm>
            <a:off x="7991371" y="1502325"/>
            <a:ext cx="1122423" cy="369332"/>
          </a:xfrm>
          <a:prstGeom prst="rect">
            <a:avLst/>
          </a:prstGeom>
          <a:noFill/>
        </p:spPr>
        <p:txBody>
          <a:bodyPr wrap="none" rtlCol="0">
            <a:spAutoFit/>
          </a:bodyPr>
          <a:lstStyle/>
          <a:p>
            <a:r>
              <a:rPr lang="en-GB" b="1"/>
              <a:t>BENEFITS</a:t>
            </a:r>
          </a:p>
        </p:txBody>
      </p:sp>
      <p:sp>
        <p:nvSpPr>
          <p:cNvPr id="21" name="TextBox 20">
            <a:extLst>
              <a:ext uri="{FF2B5EF4-FFF2-40B4-BE49-F238E27FC236}">
                <a16:creationId xmlns:a16="http://schemas.microsoft.com/office/drawing/2014/main" id="{B44CDBA7-BFA6-4F7B-B149-C3B7CF305B36}"/>
              </a:ext>
            </a:extLst>
          </p:cNvPr>
          <p:cNvSpPr txBox="1"/>
          <p:nvPr/>
        </p:nvSpPr>
        <p:spPr>
          <a:xfrm>
            <a:off x="1037293" y="1502325"/>
            <a:ext cx="748923" cy="369332"/>
          </a:xfrm>
          <a:prstGeom prst="rect">
            <a:avLst/>
          </a:prstGeom>
          <a:noFill/>
        </p:spPr>
        <p:txBody>
          <a:bodyPr wrap="none" rtlCol="0">
            <a:spAutoFit/>
          </a:bodyPr>
          <a:lstStyle/>
          <a:p>
            <a:r>
              <a:rPr lang="en-GB" b="1"/>
              <a:t>BRIEF</a:t>
            </a:r>
          </a:p>
        </p:txBody>
      </p:sp>
      <p:sp>
        <p:nvSpPr>
          <p:cNvPr id="3" name="Arrow: Right 2">
            <a:extLst>
              <a:ext uri="{FF2B5EF4-FFF2-40B4-BE49-F238E27FC236}">
                <a16:creationId xmlns:a16="http://schemas.microsoft.com/office/drawing/2014/main" id="{8655CFA4-EE8C-4DB5-AE9A-BFA45F9111E5}"/>
              </a:ext>
            </a:extLst>
          </p:cNvPr>
          <p:cNvSpPr/>
          <p:nvPr/>
        </p:nvSpPr>
        <p:spPr>
          <a:xfrm>
            <a:off x="6311348" y="3454457"/>
            <a:ext cx="1473260" cy="724529"/>
          </a:xfrm>
          <a:prstGeom prst="rightArrow">
            <a:avLst/>
          </a:prstGeom>
          <a:solidFill>
            <a:schemeClr val="accent3">
              <a:lumMod val="40000"/>
              <a:lumOff val="60000"/>
            </a:schemeClr>
          </a:solidFill>
          <a:ln>
            <a:solidFill>
              <a:schemeClr val="accent3">
                <a:lumMod val="75000"/>
              </a:schemeClr>
            </a:solidFill>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33" tIns="45700" rIns="91433" bIns="45700" rtlCol="0" anchor="ctr" anchorCtr="0">
            <a:noAutofit/>
          </a:bodyPr>
          <a:lstStyle/>
          <a:p>
            <a:pPr algn="ctr">
              <a:buClr>
                <a:srgbClr val="000000"/>
              </a:buClr>
              <a:buSzPts val="1100"/>
            </a:pPr>
            <a:endParaRPr lang="en-GB" sz="1600" b="1" i="1">
              <a:ln>
                <a:solidFill>
                  <a:sysClr val="windowText" lastClr="000000"/>
                </a:solidFill>
              </a:ln>
              <a:solidFill>
                <a:schemeClr val="accent1"/>
              </a:solidFill>
              <a:ea typeface="Century Gothic"/>
              <a:cs typeface="Century Gothic"/>
              <a:sym typeface="Century Gothic"/>
            </a:endParaRPr>
          </a:p>
        </p:txBody>
      </p:sp>
      <p:pic>
        <p:nvPicPr>
          <p:cNvPr id="23" name="Picture 22">
            <a:extLst>
              <a:ext uri="{FF2B5EF4-FFF2-40B4-BE49-F238E27FC236}">
                <a16:creationId xmlns:a16="http://schemas.microsoft.com/office/drawing/2014/main" id="{ABCB1E1A-1458-4488-8F72-3B6E93BB2A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84210" y="6126918"/>
            <a:ext cx="1289602" cy="350332"/>
          </a:xfrm>
          <a:prstGeom prst="rect">
            <a:avLst/>
          </a:prstGeom>
        </p:spPr>
      </p:pic>
      <p:sp>
        <p:nvSpPr>
          <p:cNvPr id="24" name="TextBox 23">
            <a:extLst>
              <a:ext uri="{FF2B5EF4-FFF2-40B4-BE49-F238E27FC236}">
                <a16:creationId xmlns:a16="http://schemas.microsoft.com/office/drawing/2014/main" id="{06FEF570-B192-4CEE-87DD-2D7E77C8D0F0}"/>
              </a:ext>
            </a:extLst>
          </p:cNvPr>
          <p:cNvSpPr txBox="1"/>
          <p:nvPr/>
        </p:nvSpPr>
        <p:spPr>
          <a:xfrm>
            <a:off x="-2054832" y="384035"/>
            <a:ext cx="11955466" cy="892552"/>
          </a:xfrm>
          <a:prstGeom prst="rect">
            <a:avLst/>
          </a:prstGeom>
          <a:noFill/>
        </p:spPr>
        <p:txBody>
          <a:bodyPr wrap="square" rtlCol="0">
            <a:spAutoFit/>
          </a:bodyPr>
          <a:lstStyle/>
          <a:p>
            <a:pPr algn="ctr"/>
            <a:r>
              <a:rPr lang="en-GB" sz="2400" b="1"/>
              <a:t>Partnership Case Study: Leeds Teaching Hospital</a:t>
            </a:r>
          </a:p>
          <a:p>
            <a:endParaRPr lang="en-GB" sz="1600"/>
          </a:p>
          <a:p>
            <a:endParaRPr lang="en-GB" sz="1200">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319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C9E7-B17E-403D-8F28-1A77385CA6D8}"/>
              </a:ext>
            </a:extLst>
          </p:cNvPr>
          <p:cNvSpPr>
            <a:spLocks noGrp="1"/>
          </p:cNvSpPr>
          <p:nvPr>
            <p:ph type="title"/>
          </p:nvPr>
        </p:nvSpPr>
        <p:spPr>
          <a:xfrm>
            <a:off x="0" y="2482548"/>
            <a:ext cx="5654675" cy="1645251"/>
          </a:xfrm>
        </p:spPr>
        <p:txBody>
          <a:bodyPr>
            <a:normAutofit fontScale="90000"/>
          </a:bodyPr>
          <a:lstStyle/>
          <a:p>
            <a:pPr algn="ctr"/>
            <a:r>
              <a:rPr lang="en-GB" sz="5400"/>
              <a:t>Three Tips for Automating Healthcare</a:t>
            </a:r>
          </a:p>
        </p:txBody>
      </p:sp>
      <p:pic>
        <p:nvPicPr>
          <p:cNvPr id="4" name="Picture 3">
            <a:extLst>
              <a:ext uri="{FF2B5EF4-FFF2-40B4-BE49-F238E27FC236}">
                <a16:creationId xmlns:a16="http://schemas.microsoft.com/office/drawing/2014/main" id="{CB1A4DC9-7E25-4001-9B47-4FC27E889FD4}"/>
              </a:ext>
            </a:extLst>
          </p:cNvPr>
          <p:cNvPicPr>
            <a:picLocks noChangeAspect="1"/>
          </p:cNvPicPr>
          <p:nvPr/>
        </p:nvPicPr>
        <p:blipFill>
          <a:blip r:embed="rId3">
            <a:extLst>
              <a:ext uri="{28A0092B-C50C-407E-A947-70E740481C1C}">
                <a14:useLocalDpi xmlns:a14="http://schemas.microsoft.com/office/drawing/2010/main" val="0"/>
              </a:ext>
            </a:extLst>
          </a:blip>
          <a:srcRect t="722" b="722"/>
          <a:stretch/>
        </p:blipFill>
        <p:spPr>
          <a:xfrm>
            <a:off x="6539864" y="1286470"/>
            <a:ext cx="4349566" cy="4285059"/>
          </a:xfrm>
          <a:prstGeom prst="ellipse">
            <a:avLst/>
          </a:prstGeom>
        </p:spPr>
      </p:pic>
    </p:spTree>
    <p:extLst>
      <p:ext uri="{BB962C8B-B14F-4D97-AF65-F5344CB8AC3E}">
        <p14:creationId xmlns:p14="http://schemas.microsoft.com/office/powerpoint/2010/main" val="6314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a:extLst>
              <a:ext uri="{FF2B5EF4-FFF2-40B4-BE49-F238E27FC236}">
                <a16:creationId xmlns:a16="http://schemas.microsoft.com/office/drawing/2014/main" id="{D93D8379-411C-4D49-A27B-61ECF4624A7E}"/>
              </a:ext>
            </a:extLst>
          </p:cNvPr>
          <p:cNvPicPr>
            <a:picLocks noChangeAspect="1"/>
          </p:cNvPicPr>
          <p:nvPr/>
        </p:nvPicPr>
        <p:blipFill>
          <a:blip r:embed="rId4"/>
          <a:stretch>
            <a:fillRect/>
          </a:stretch>
        </p:blipFill>
        <p:spPr>
          <a:xfrm>
            <a:off x="619070" y="2107465"/>
            <a:ext cx="10865656" cy="1818237"/>
          </a:xfrm>
          <a:prstGeom prst="rect">
            <a:avLst/>
          </a:prstGeom>
        </p:spPr>
      </p:pic>
      <p:graphicFrame>
        <p:nvGraphicFramePr>
          <p:cNvPr id="100" name="Object 99" hidden="1">
            <a:extLst>
              <a:ext uri="{FF2B5EF4-FFF2-40B4-BE49-F238E27FC236}">
                <a16:creationId xmlns:a16="http://schemas.microsoft.com/office/drawing/2014/main" id="{1CB1F8DD-C177-4DD9-84C1-25B1200E80C3}"/>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0" imgH="481" progId="TCLayout.ActiveDocument.1">
                  <p:embed/>
                </p:oleObj>
              </mc:Choice>
              <mc:Fallback>
                <p:oleObj name="think-cell Slide" r:id="rId5" imgW="480" imgH="481" progId="TCLayout.ActiveDocument.1">
                  <p:embed/>
                  <p:pic>
                    <p:nvPicPr>
                      <p:cNvPr id="100" name="Object 99" hidden="1">
                        <a:extLst>
                          <a:ext uri="{FF2B5EF4-FFF2-40B4-BE49-F238E27FC236}">
                            <a16:creationId xmlns:a16="http://schemas.microsoft.com/office/drawing/2014/main" id="{1CB1F8DD-C177-4DD9-84C1-25B1200E80C3}"/>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68D6254-69B6-4581-9CC1-4892271F6530}"/>
              </a:ext>
            </a:extLst>
          </p:cNvPr>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dirty="0">
              <a:latin typeface="GE Inspira Sans" panose="020B0503060000000003" pitchFamily="34" charset="0"/>
              <a:ea typeface="+mj-ea"/>
              <a:cs typeface="+mj-cs"/>
              <a:sym typeface="GE Inspira Sans" panose="020B0503060000000003" pitchFamily="34" charset="0"/>
            </a:endParaRPr>
          </a:p>
        </p:txBody>
      </p:sp>
      <p:sp>
        <p:nvSpPr>
          <p:cNvPr id="123" name="Oval 122"/>
          <p:cNvSpPr/>
          <p:nvPr/>
        </p:nvSpPr>
        <p:spPr>
          <a:xfrm>
            <a:off x="5765724" y="1871217"/>
            <a:ext cx="619703" cy="619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75000"/>
                </a:schemeClr>
              </a:solidFill>
            </a:endParaRPr>
          </a:p>
        </p:txBody>
      </p:sp>
      <p:sp>
        <p:nvSpPr>
          <p:cNvPr id="129" name="Freeform 38"/>
          <p:cNvSpPr>
            <a:spLocks noEditPoints="1"/>
          </p:cNvSpPr>
          <p:nvPr/>
        </p:nvSpPr>
        <p:spPr bwMode="auto">
          <a:xfrm>
            <a:off x="8633687" y="821990"/>
            <a:ext cx="252454" cy="294722"/>
          </a:xfrm>
          <a:custGeom>
            <a:avLst/>
            <a:gdLst>
              <a:gd name="T0" fmla="*/ 275 w 278"/>
              <a:gd name="T1" fmla="*/ 48 h 324"/>
              <a:gd name="T2" fmla="*/ 141 w 278"/>
              <a:gd name="T3" fmla="*/ 0 h 324"/>
              <a:gd name="T4" fmla="*/ 138 w 278"/>
              <a:gd name="T5" fmla="*/ 0 h 324"/>
              <a:gd name="T6" fmla="*/ 3 w 278"/>
              <a:gd name="T7" fmla="*/ 48 h 324"/>
              <a:gd name="T8" fmla="*/ 0 w 278"/>
              <a:gd name="T9" fmla="*/ 52 h 324"/>
              <a:gd name="T10" fmla="*/ 35 w 278"/>
              <a:gd name="T11" fmla="*/ 204 h 324"/>
              <a:gd name="T12" fmla="*/ 137 w 278"/>
              <a:gd name="T13" fmla="*/ 323 h 324"/>
              <a:gd name="T14" fmla="*/ 139 w 278"/>
              <a:gd name="T15" fmla="*/ 324 h 324"/>
              <a:gd name="T16" fmla="*/ 141 w 278"/>
              <a:gd name="T17" fmla="*/ 323 h 324"/>
              <a:gd name="T18" fmla="*/ 244 w 278"/>
              <a:gd name="T19" fmla="*/ 204 h 324"/>
              <a:gd name="T20" fmla="*/ 278 w 278"/>
              <a:gd name="T21" fmla="*/ 52 h 324"/>
              <a:gd name="T22" fmla="*/ 275 w 278"/>
              <a:gd name="T23" fmla="*/ 48 h 324"/>
              <a:gd name="T24" fmla="*/ 194 w 278"/>
              <a:gd name="T25" fmla="*/ 204 h 324"/>
              <a:gd name="T26" fmla="*/ 84 w 278"/>
              <a:gd name="T27" fmla="*/ 204 h 324"/>
              <a:gd name="T28" fmla="*/ 80 w 278"/>
              <a:gd name="T29" fmla="*/ 200 h 324"/>
              <a:gd name="T30" fmla="*/ 112 w 278"/>
              <a:gd name="T31" fmla="*/ 157 h 324"/>
              <a:gd name="T32" fmla="*/ 118 w 278"/>
              <a:gd name="T33" fmla="*/ 154 h 324"/>
              <a:gd name="T34" fmla="*/ 113 w 278"/>
              <a:gd name="T35" fmla="*/ 145 h 324"/>
              <a:gd name="T36" fmla="*/ 104 w 278"/>
              <a:gd name="T37" fmla="*/ 118 h 324"/>
              <a:gd name="T38" fmla="*/ 139 w 278"/>
              <a:gd name="T39" fmla="*/ 76 h 324"/>
              <a:gd name="T40" fmla="*/ 175 w 278"/>
              <a:gd name="T41" fmla="*/ 118 h 324"/>
              <a:gd name="T42" fmla="*/ 165 w 278"/>
              <a:gd name="T43" fmla="*/ 145 h 324"/>
              <a:gd name="T44" fmla="*/ 161 w 278"/>
              <a:gd name="T45" fmla="*/ 154 h 324"/>
              <a:gd name="T46" fmla="*/ 167 w 278"/>
              <a:gd name="T47" fmla="*/ 157 h 324"/>
              <a:gd name="T48" fmla="*/ 199 w 278"/>
              <a:gd name="T49" fmla="*/ 200 h 324"/>
              <a:gd name="T50" fmla="*/ 194 w 278"/>
              <a:gd name="T51" fmla="*/ 20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 h="324">
                <a:moveTo>
                  <a:pt x="275" y="48"/>
                </a:moveTo>
                <a:cubicBezTo>
                  <a:pt x="141" y="0"/>
                  <a:pt x="141" y="0"/>
                  <a:pt x="141" y="0"/>
                </a:cubicBezTo>
                <a:cubicBezTo>
                  <a:pt x="140" y="0"/>
                  <a:pt x="139" y="0"/>
                  <a:pt x="138" y="0"/>
                </a:cubicBezTo>
                <a:cubicBezTo>
                  <a:pt x="3" y="48"/>
                  <a:pt x="3" y="48"/>
                  <a:pt x="3" y="48"/>
                </a:cubicBezTo>
                <a:cubicBezTo>
                  <a:pt x="1" y="48"/>
                  <a:pt x="0" y="50"/>
                  <a:pt x="0" y="52"/>
                </a:cubicBezTo>
                <a:cubicBezTo>
                  <a:pt x="0" y="100"/>
                  <a:pt x="13" y="156"/>
                  <a:pt x="35" y="204"/>
                </a:cubicBezTo>
                <a:cubicBezTo>
                  <a:pt x="53" y="244"/>
                  <a:pt x="85" y="297"/>
                  <a:pt x="137" y="323"/>
                </a:cubicBezTo>
                <a:cubicBezTo>
                  <a:pt x="138" y="324"/>
                  <a:pt x="139" y="324"/>
                  <a:pt x="139" y="324"/>
                </a:cubicBezTo>
                <a:cubicBezTo>
                  <a:pt x="140" y="324"/>
                  <a:pt x="141" y="324"/>
                  <a:pt x="141" y="323"/>
                </a:cubicBezTo>
                <a:cubicBezTo>
                  <a:pt x="193" y="297"/>
                  <a:pt x="226" y="244"/>
                  <a:pt x="244" y="204"/>
                </a:cubicBezTo>
                <a:cubicBezTo>
                  <a:pt x="266" y="156"/>
                  <a:pt x="278" y="100"/>
                  <a:pt x="278" y="52"/>
                </a:cubicBezTo>
                <a:cubicBezTo>
                  <a:pt x="278" y="50"/>
                  <a:pt x="277" y="48"/>
                  <a:pt x="275" y="48"/>
                </a:cubicBezTo>
                <a:close/>
                <a:moveTo>
                  <a:pt x="194" y="204"/>
                </a:moveTo>
                <a:cubicBezTo>
                  <a:pt x="84" y="204"/>
                  <a:pt x="84" y="204"/>
                  <a:pt x="84" y="204"/>
                </a:cubicBezTo>
                <a:cubicBezTo>
                  <a:pt x="82" y="204"/>
                  <a:pt x="80" y="202"/>
                  <a:pt x="80" y="200"/>
                </a:cubicBezTo>
                <a:cubicBezTo>
                  <a:pt x="80" y="170"/>
                  <a:pt x="101" y="161"/>
                  <a:pt x="112" y="157"/>
                </a:cubicBezTo>
                <a:cubicBezTo>
                  <a:pt x="114" y="156"/>
                  <a:pt x="117" y="154"/>
                  <a:pt x="118" y="154"/>
                </a:cubicBezTo>
                <a:cubicBezTo>
                  <a:pt x="118" y="150"/>
                  <a:pt x="116" y="148"/>
                  <a:pt x="113" y="145"/>
                </a:cubicBezTo>
                <a:cubicBezTo>
                  <a:pt x="109" y="140"/>
                  <a:pt x="104" y="133"/>
                  <a:pt x="104" y="118"/>
                </a:cubicBezTo>
                <a:cubicBezTo>
                  <a:pt x="104" y="92"/>
                  <a:pt x="117" y="76"/>
                  <a:pt x="139" y="76"/>
                </a:cubicBezTo>
                <a:cubicBezTo>
                  <a:pt x="161" y="76"/>
                  <a:pt x="175" y="92"/>
                  <a:pt x="175" y="118"/>
                </a:cubicBezTo>
                <a:cubicBezTo>
                  <a:pt x="175" y="133"/>
                  <a:pt x="170" y="140"/>
                  <a:pt x="165" y="145"/>
                </a:cubicBezTo>
                <a:cubicBezTo>
                  <a:pt x="162" y="148"/>
                  <a:pt x="161" y="150"/>
                  <a:pt x="161" y="154"/>
                </a:cubicBezTo>
                <a:cubicBezTo>
                  <a:pt x="162" y="154"/>
                  <a:pt x="165" y="156"/>
                  <a:pt x="167" y="157"/>
                </a:cubicBezTo>
                <a:cubicBezTo>
                  <a:pt x="178" y="161"/>
                  <a:pt x="199" y="170"/>
                  <a:pt x="199" y="200"/>
                </a:cubicBezTo>
                <a:cubicBezTo>
                  <a:pt x="199" y="202"/>
                  <a:pt x="197" y="204"/>
                  <a:pt x="194" y="204"/>
                </a:cubicBez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pPr algn="ctr"/>
            <a:endParaRPr lang="en-US" sz="1350">
              <a:solidFill>
                <a:schemeClr val="bg1">
                  <a:lumMod val="50000"/>
                </a:schemeClr>
              </a:solidFill>
            </a:endParaRPr>
          </a:p>
        </p:txBody>
      </p:sp>
      <p:sp>
        <p:nvSpPr>
          <p:cNvPr id="145" name="TextBox 144"/>
          <p:cNvSpPr txBox="1"/>
          <p:nvPr/>
        </p:nvSpPr>
        <p:spPr>
          <a:xfrm>
            <a:off x="3067142" y="4186409"/>
            <a:ext cx="1758143" cy="1477328"/>
          </a:xfrm>
          <a:prstGeom prst="rect">
            <a:avLst/>
          </a:prstGeom>
          <a:noFill/>
        </p:spPr>
        <p:txBody>
          <a:bodyPr wrap="square" rtlCol="0">
            <a:spAutoFit/>
          </a:bodyPr>
          <a:lstStyle/>
          <a:p>
            <a:pPr algn="ctr">
              <a:lnSpc>
                <a:spcPct val="90000"/>
              </a:lnSpc>
            </a:pPr>
            <a:r>
              <a:rPr lang="en-GB" sz="2000" kern="0" dirty="0">
                <a:solidFill>
                  <a:srgbClr val="3D3D3D"/>
                </a:solidFill>
                <a:latin typeface="Century Gothic" panose="020B0502020202020204" pitchFamily="34" charset="0"/>
                <a:cs typeface="Arial" panose="020B0604020202020204" pitchFamily="34" charset="0"/>
              </a:rPr>
              <a:t>Processes are structured and rule-based</a:t>
            </a:r>
          </a:p>
        </p:txBody>
      </p:sp>
      <p:sp>
        <p:nvSpPr>
          <p:cNvPr id="146" name="TextBox 145"/>
          <p:cNvSpPr txBox="1"/>
          <p:nvPr/>
        </p:nvSpPr>
        <p:spPr>
          <a:xfrm>
            <a:off x="954216" y="4186409"/>
            <a:ext cx="1545058" cy="1200329"/>
          </a:xfrm>
          <a:prstGeom prst="rect">
            <a:avLst/>
          </a:prstGeom>
          <a:noFill/>
        </p:spPr>
        <p:txBody>
          <a:bodyPr wrap="square" rtlCol="0">
            <a:spAutoFit/>
          </a:bodyPr>
          <a:lstStyle/>
          <a:p>
            <a:pPr algn="ctr">
              <a:lnSpc>
                <a:spcPct val="90000"/>
              </a:lnSpc>
            </a:pPr>
            <a:r>
              <a:rPr lang="en-US" sz="2000" kern="0" dirty="0">
                <a:solidFill>
                  <a:srgbClr val="3D3D3D"/>
                </a:solidFill>
                <a:latin typeface="Century Gothic" panose="020B0502020202020204" pitchFamily="34" charset="0"/>
                <a:cs typeface="Arial" panose="020B0604020202020204" pitchFamily="34" charset="0"/>
              </a:rPr>
              <a:t>You automate  ‘good’ processes</a:t>
            </a:r>
          </a:p>
        </p:txBody>
      </p:sp>
      <p:sp>
        <p:nvSpPr>
          <p:cNvPr id="147" name="TextBox 146"/>
          <p:cNvSpPr txBox="1"/>
          <p:nvPr/>
        </p:nvSpPr>
        <p:spPr>
          <a:xfrm>
            <a:off x="9740115" y="4186409"/>
            <a:ext cx="1877387" cy="923330"/>
          </a:xfrm>
          <a:prstGeom prst="rect">
            <a:avLst/>
          </a:prstGeom>
          <a:noFill/>
        </p:spPr>
        <p:txBody>
          <a:bodyPr wrap="square" rtlCol="0">
            <a:spAutoFit/>
          </a:bodyPr>
          <a:lstStyle/>
          <a:p>
            <a:pPr algn="ctr">
              <a:lnSpc>
                <a:spcPct val="90000"/>
              </a:lnSpc>
            </a:pPr>
            <a:r>
              <a:rPr lang="en-GB" sz="2000" kern="0" dirty="0">
                <a:solidFill>
                  <a:srgbClr val="3D3D3D"/>
                </a:solidFill>
                <a:latin typeface="Century Gothic" panose="020B0502020202020204" pitchFamily="34" charset="0"/>
                <a:cs typeface="Arial" panose="020B0604020202020204" pitchFamily="34" charset="0"/>
              </a:rPr>
              <a:t>Adequate data exists electronically</a:t>
            </a:r>
          </a:p>
        </p:txBody>
      </p:sp>
      <p:sp>
        <p:nvSpPr>
          <p:cNvPr id="149" name="TextBox 148"/>
          <p:cNvSpPr txBox="1"/>
          <p:nvPr/>
        </p:nvSpPr>
        <p:spPr>
          <a:xfrm>
            <a:off x="5313680" y="4175462"/>
            <a:ext cx="1877387" cy="1477328"/>
          </a:xfrm>
          <a:prstGeom prst="rect">
            <a:avLst/>
          </a:prstGeom>
          <a:noFill/>
        </p:spPr>
        <p:txBody>
          <a:bodyPr wrap="square" rtlCol="0">
            <a:spAutoFit/>
          </a:bodyPr>
          <a:lstStyle/>
          <a:p>
            <a:pPr algn="ctr">
              <a:lnSpc>
                <a:spcPct val="90000"/>
              </a:lnSpc>
            </a:pPr>
            <a:r>
              <a:rPr lang="en-US" sz="2000" kern="0" dirty="0">
                <a:solidFill>
                  <a:srgbClr val="3D3D3D"/>
                </a:solidFill>
                <a:latin typeface="Century Gothic" panose="020B0502020202020204" pitchFamily="34" charset="0"/>
                <a:cs typeface="Arial" panose="020B0604020202020204" pitchFamily="34" charset="0"/>
              </a:rPr>
              <a:t>Processes require minimal human intervention</a:t>
            </a:r>
          </a:p>
        </p:txBody>
      </p:sp>
      <p:sp>
        <p:nvSpPr>
          <p:cNvPr id="127" name="TextBox 126">
            <a:extLst>
              <a:ext uri="{FF2B5EF4-FFF2-40B4-BE49-F238E27FC236}">
                <a16:creationId xmlns:a16="http://schemas.microsoft.com/office/drawing/2014/main" id="{7AF05481-2500-4AC1-9539-85E49DAF3707}"/>
              </a:ext>
            </a:extLst>
          </p:cNvPr>
          <p:cNvSpPr txBox="1"/>
          <p:nvPr/>
        </p:nvSpPr>
        <p:spPr>
          <a:xfrm>
            <a:off x="7445048" y="4186409"/>
            <a:ext cx="1779783" cy="923330"/>
          </a:xfrm>
          <a:prstGeom prst="rect">
            <a:avLst/>
          </a:prstGeom>
          <a:noFill/>
        </p:spPr>
        <p:txBody>
          <a:bodyPr wrap="square" rtlCol="0">
            <a:spAutoFit/>
          </a:bodyPr>
          <a:lstStyle/>
          <a:p>
            <a:pPr algn="ctr">
              <a:lnSpc>
                <a:spcPct val="90000"/>
              </a:lnSpc>
            </a:pPr>
            <a:r>
              <a:rPr lang="en-GB" sz="2000" kern="0" dirty="0">
                <a:solidFill>
                  <a:srgbClr val="3D3D3D"/>
                </a:solidFill>
                <a:latin typeface="Century Gothic" panose="020B0502020202020204" pitchFamily="34" charset="0"/>
                <a:cs typeface="Arial" panose="020B0604020202020204" pitchFamily="34" charset="0"/>
              </a:rPr>
              <a:t>Processes are high-volume</a:t>
            </a:r>
          </a:p>
        </p:txBody>
      </p:sp>
      <p:pic>
        <p:nvPicPr>
          <p:cNvPr id="105" name="Picture 104">
            <a:extLst>
              <a:ext uri="{FF2B5EF4-FFF2-40B4-BE49-F238E27FC236}">
                <a16:creationId xmlns:a16="http://schemas.microsoft.com/office/drawing/2014/main" id="{D54AB141-F4FA-EC4D-982B-C66FEA8C5102}"/>
              </a:ext>
            </a:extLst>
          </p:cNvPr>
          <p:cNvPicPr>
            <a:picLocks noChangeAspect="1"/>
          </p:cNvPicPr>
          <p:nvPr/>
        </p:nvPicPr>
        <p:blipFill>
          <a:blip r:embed="rId7"/>
          <a:stretch>
            <a:fillRect/>
          </a:stretch>
        </p:blipFill>
        <p:spPr>
          <a:xfrm>
            <a:off x="1391919" y="2602751"/>
            <a:ext cx="799552" cy="799552"/>
          </a:xfrm>
          <a:prstGeom prst="rect">
            <a:avLst/>
          </a:prstGeom>
        </p:spPr>
      </p:pic>
      <p:pic>
        <p:nvPicPr>
          <p:cNvPr id="106" name="Picture 105">
            <a:extLst>
              <a:ext uri="{FF2B5EF4-FFF2-40B4-BE49-F238E27FC236}">
                <a16:creationId xmlns:a16="http://schemas.microsoft.com/office/drawing/2014/main" id="{64060D25-83B3-7E4F-9CF9-B352530B5B50}"/>
              </a:ext>
            </a:extLst>
          </p:cNvPr>
          <p:cNvPicPr>
            <a:picLocks noChangeAspect="1"/>
          </p:cNvPicPr>
          <p:nvPr/>
        </p:nvPicPr>
        <p:blipFill>
          <a:blip r:embed="rId8"/>
          <a:stretch>
            <a:fillRect/>
          </a:stretch>
        </p:blipFill>
        <p:spPr>
          <a:xfrm>
            <a:off x="3696128" y="2570515"/>
            <a:ext cx="782970" cy="944710"/>
          </a:xfrm>
          <a:prstGeom prst="rect">
            <a:avLst/>
          </a:prstGeom>
        </p:spPr>
      </p:pic>
      <p:pic>
        <p:nvPicPr>
          <p:cNvPr id="107" name="Picture 106">
            <a:extLst>
              <a:ext uri="{FF2B5EF4-FFF2-40B4-BE49-F238E27FC236}">
                <a16:creationId xmlns:a16="http://schemas.microsoft.com/office/drawing/2014/main" id="{82D75B60-0D14-F743-A0E0-0018E7EF93B8}"/>
              </a:ext>
            </a:extLst>
          </p:cNvPr>
          <p:cNvPicPr>
            <a:picLocks noChangeAspect="1"/>
          </p:cNvPicPr>
          <p:nvPr/>
        </p:nvPicPr>
        <p:blipFill>
          <a:blip r:embed="rId9"/>
          <a:stretch>
            <a:fillRect/>
          </a:stretch>
        </p:blipFill>
        <p:spPr>
          <a:xfrm>
            <a:off x="10247764" y="2565130"/>
            <a:ext cx="862090" cy="862090"/>
          </a:xfrm>
          <a:prstGeom prst="rect">
            <a:avLst/>
          </a:prstGeom>
        </p:spPr>
      </p:pic>
      <p:pic>
        <p:nvPicPr>
          <p:cNvPr id="108" name="Picture 107">
            <a:extLst>
              <a:ext uri="{FF2B5EF4-FFF2-40B4-BE49-F238E27FC236}">
                <a16:creationId xmlns:a16="http://schemas.microsoft.com/office/drawing/2014/main" id="{6FC91421-CFA7-B840-B49D-57AB577432BA}"/>
              </a:ext>
            </a:extLst>
          </p:cNvPr>
          <p:cNvPicPr>
            <a:picLocks noChangeAspect="1"/>
          </p:cNvPicPr>
          <p:nvPr/>
        </p:nvPicPr>
        <p:blipFill>
          <a:blip r:embed="rId10"/>
          <a:stretch>
            <a:fillRect/>
          </a:stretch>
        </p:blipFill>
        <p:spPr>
          <a:xfrm>
            <a:off x="5787575" y="2652193"/>
            <a:ext cx="929598" cy="700667"/>
          </a:xfrm>
          <a:prstGeom prst="rect">
            <a:avLst/>
          </a:prstGeom>
        </p:spPr>
      </p:pic>
      <p:pic>
        <p:nvPicPr>
          <p:cNvPr id="110" name="Picture 109">
            <a:extLst>
              <a:ext uri="{FF2B5EF4-FFF2-40B4-BE49-F238E27FC236}">
                <a16:creationId xmlns:a16="http://schemas.microsoft.com/office/drawing/2014/main" id="{A927B8B6-B22E-8846-B6AA-6231743EFF6B}"/>
              </a:ext>
            </a:extLst>
          </p:cNvPr>
          <p:cNvPicPr>
            <a:picLocks noChangeAspect="1"/>
          </p:cNvPicPr>
          <p:nvPr/>
        </p:nvPicPr>
        <p:blipFill>
          <a:blip r:embed="rId11"/>
          <a:stretch>
            <a:fillRect/>
          </a:stretch>
        </p:blipFill>
        <p:spPr>
          <a:xfrm>
            <a:off x="8183662" y="2586541"/>
            <a:ext cx="597612" cy="831970"/>
          </a:xfrm>
          <a:prstGeom prst="rect">
            <a:avLst/>
          </a:prstGeom>
        </p:spPr>
      </p:pic>
      <p:sp>
        <p:nvSpPr>
          <p:cNvPr id="22" name="Title 3">
            <a:extLst>
              <a:ext uri="{FF2B5EF4-FFF2-40B4-BE49-F238E27FC236}">
                <a16:creationId xmlns:a16="http://schemas.microsoft.com/office/drawing/2014/main" id="{1951EEDE-6A23-451E-BDB1-AAE33CE337DE}"/>
              </a:ext>
            </a:extLst>
          </p:cNvPr>
          <p:cNvSpPr>
            <a:spLocks noGrp="1"/>
          </p:cNvSpPr>
          <p:nvPr>
            <p:ph type="title"/>
          </p:nvPr>
        </p:nvSpPr>
        <p:spPr>
          <a:xfrm>
            <a:off x="116283" y="220838"/>
            <a:ext cx="11288780" cy="825162"/>
          </a:xfrm>
        </p:spPr>
        <p:txBody>
          <a:bodyPr/>
          <a:lstStyle/>
          <a:p>
            <a:r>
              <a:rPr lang="en-GB" dirty="0">
                <a:solidFill>
                  <a:schemeClr val="tx1"/>
                </a:solidFill>
              </a:rPr>
              <a:t>1. How do I know which processes to automate?</a:t>
            </a:r>
          </a:p>
        </p:txBody>
      </p:sp>
      <p:sp>
        <p:nvSpPr>
          <p:cNvPr id="23" name="Rectangle: Rounded Corners 22">
            <a:extLst>
              <a:ext uri="{FF2B5EF4-FFF2-40B4-BE49-F238E27FC236}">
                <a16:creationId xmlns:a16="http://schemas.microsoft.com/office/drawing/2014/main" id="{39590752-2DB5-40B7-8C30-B2C2211FA297}"/>
              </a:ext>
            </a:extLst>
          </p:cNvPr>
          <p:cNvSpPr/>
          <p:nvPr/>
        </p:nvSpPr>
        <p:spPr>
          <a:xfrm>
            <a:off x="3370957" y="1116712"/>
            <a:ext cx="4812705" cy="646986"/>
          </a:xfrm>
          <a:prstGeom prst="roundRect">
            <a:avLst/>
          </a:prstGeom>
          <a:solidFill>
            <a:schemeClr val="bg1"/>
          </a:solidFill>
          <a:effectLst>
            <a:outerShdw blurRad="50800" dist="38100" dir="2700000" algn="tl" rotWithShape="0">
              <a:prstClr val="black">
                <a:alpha val="40000"/>
              </a:prstClr>
            </a:outerShdw>
          </a:effectLst>
        </p:spPr>
        <p:txBody>
          <a:bodyPr wrap="square">
            <a:spAutoFit/>
          </a:bodyPr>
          <a:lstStyle/>
          <a:p>
            <a:pPr lvl="0" algn="ctr" defTabSz="801648">
              <a:defRPr/>
            </a:pPr>
            <a:r>
              <a:rPr lang="en-GB" sz="1600" b="1" kern="0" dirty="0"/>
              <a:t>Automation provides the greatest benefit when…</a:t>
            </a:r>
            <a:endParaRPr lang="en-GB" sz="1600" b="1" kern="0" dirty="0">
              <a:highlight>
                <a:srgbClr val="FFFF00"/>
              </a:highlight>
            </a:endParaRPr>
          </a:p>
        </p:txBody>
      </p:sp>
    </p:spTree>
    <p:extLst>
      <p:ext uri="{BB962C8B-B14F-4D97-AF65-F5344CB8AC3E}">
        <p14:creationId xmlns:p14="http://schemas.microsoft.com/office/powerpoint/2010/main" val="1935223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4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4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2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147" grpId="0"/>
      <p:bldP spid="149" grpId="0"/>
      <p:bldP spid="12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cfM24WUzTamAzLyHjsytQA"/>
</p:tagLst>
</file>

<file path=ppt/theme/theme1.xml><?xml version="1.0" encoding="utf-8"?>
<a:theme xmlns:a="http://schemas.openxmlformats.org/drawingml/2006/main" name="AgilisysV2">
  <a:themeElements>
    <a:clrScheme name="Agilisys">
      <a:dk1>
        <a:srgbClr val="000000"/>
      </a:dk1>
      <a:lt1>
        <a:srgbClr val="FFFFFF"/>
      </a:lt1>
      <a:dk2>
        <a:srgbClr val="3C3D3C"/>
      </a:dk2>
      <a:lt2>
        <a:srgbClr val="FFFFFF"/>
      </a:lt2>
      <a:accent1>
        <a:srgbClr val="FE5D5E"/>
      </a:accent1>
      <a:accent2>
        <a:srgbClr val="FDB860"/>
      </a:accent2>
      <a:accent3>
        <a:srgbClr val="33E787"/>
      </a:accent3>
      <a:accent4>
        <a:srgbClr val="8F61FF"/>
      </a:accent4>
      <a:accent5>
        <a:srgbClr val="FE5D5E"/>
      </a:accent5>
      <a:accent6>
        <a:srgbClr val="FDB860"/>
      </a:accent6>
      <a:hlink>
        <a:srgbClr val="6F6F6F"/>
      </a:hlink>
      <a:folHlink>
        <a:srgbClr val="FE5D5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noFill/>
          <a:prstDash val="solid"/>
          <a:round/>
          <a:headEnd type="none" w="sm" len="sm"/>
          <a:tailEnd type="none" w="sm" len="sm"/>
        </a:ln>
        <a:effectLst/>
      </a:spPr>
      <a:bodyPr spcFirstLastPara="1" wrap="square" lIns="91433" tIns="45700" rIns="91433" bIns="45700" rtlCol="0" anchor="ctr" anchorCtr="0">
        <a:noAutofit/>
      </a:bodyPr>
      <a:lstStyle>
        <a:defPPr algn="ctr">
          <a:buClr>
            <a:srgbClr val="000000"/>
          </a:buClr>
          <a:buSzPts val="1100"/>
          <a:defRPr sz="1600" b="1" i="1" dirty="0">
            <a:ln>
              <a:solidFill>
                <a:sysClr val="windowText" lastClr="000000"/>
              </a:solidFill>
            </a:ln>
            <a:solidFill>
              <a:schemeClr val="accent1"/>
            </a:solidFill>
            <a:ea typeface="Century Gothic"/>
            <a:cs typeface="Century Gothic"/>
            <a:sym typeface="Century Gothic"/>
          </a:defRPr>
        </a:defPPr>
      </a:lstStyle>
    </a:spDef>
    <a:lnDef>
      <a:spPr>
        <a:ln w="38100">
          <a:solidFill>
            <a:schemeClr val="accent3"/>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PA Intro Deck 2020.potm" id="{6C7B21F9-A905-4110-A603-7A2228AB0680}" vid="{9DE59C5C-3495-419A-B89E-F42AABEA5588}"/>
    </a:ext>
  </a:extLst>
</a:theme>
</file>

<file path=ppt/theme/theme2.xml><?xml version="1.0" encoding="utf-8"?>
<a:theme xmlns:a="http://schemas.openxmlformats.org/drawingml/2006/main" name="AgilisysV2">
  <a:themeElements>
    <a:clrScheme name="Agilisys">
      <a:dk1>
        <a:srgbClr val="000000"/>
      </a:dk1>
      <a:lt1>
        <a:srgbClr val="FFFFFF"/>
      </a:lt1>
      <a:dk2>
        <a:srgbClr val="3C3D3C"/>
      </a:dk2>
      <a:lt2>
        <a:srgbClr val="FFFFFF"/>
      </a:lt2>
      <a:accent1>
        <a:srgbClr val="FE5D5E"/>
      </a:accent1>
      <a:accent2>
        <a:srgbClr val="FDB860"/>
      </a:accent2>
      <a:accent3>
        <a:srgbClr val="33E787"/>
      </a:accent3>
      <a:accent4>
        <a:srgbClr val="8F61FF"/>
      </a:accent4>
      <a:accent5>
        <a:srgbClr val="FE5D5E"/>
      </a:accent5>
      <a:accent6>
        <a:srgbClr val="FDB860"/>
      </a:accent6>
      <a:hlink>
        <a:srgbClr val="6F6F6F"/>
      </a:hlink>
      <a:folHlink>
        <a:srgbClr val="FE5D5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noFill/>
          <a:prstDash val="solid"/>
          <a:round/>
          <a:headEnd type="none" w="sm" len="sm"/>
          <a:tailEnd type="none" w="sm" len="sm"/>
        </a:ln>
        <a:effectLst/>
      </a:spPr>
      <a:bodyPr spcFirstLastPara="1" wrap="square" lIns="91433" tIns="45700" rIns="91433" bIns="45700" rtlCol="0" anchor="ctr" anchorCtr="0">
        <a:noAutofit/>
      </a:bodyPr>
      <a:lstStyle>
        <a:defPPr algn="ctr">
          <a:buClr>
            <a:srgbClr val="000000"/>
          </a:buClr>
          <a:buSzPts val="1100"/>
          <a:defRPr sz="1600" b="1" i="1" dirty="0">
            <a:ln>
              <a:solidFill>
                <a:sysClr val="windowText" lastClr="000000"/>
              </a:solidFill>
            </a:ln>
            <a:solidFill>
              <a:schemeClr val="accent1"/>
            </a:solidFill>
            <a:ea typeface="Century Gothic"/>
            <a:cs typeface="Century Gothic"/>
            <a:sym typeface="Century Gothic"/>
          </a:defRPr>
        </a:defPPr>
      </a:lstStyle>
    </a:spDef>
    <a:lnDef>
      <a:spPr>
        <a:ln w="38100">
          <a:solidFill>
            <a:schemeClr val="accent3"/>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PA Intro Deck 2020.potm" id="{6C7B21F9-A905-4110-A603-7A2228AB0680}" vid="{9DE59C5C-3495-419A-B89E-F42AABEA55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1250</Words>
  <Application>Microsoft Office PowerPoint</Application>
  <PresentationFormat>Widescreen</PresentationFormat>
  <Paragraphs>313</Paragraphs>
  <Slides>14</Slides>
  <Notes>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3" baseType="lpstr">
      <vt:lpstr>Arial</vt:lpstr>
      <vt:lpstr>Calibri</vt:lpstr>
      <vt:lpstr>Century Gothic</vt:lpstr>
      <vt:lpstr>GE Inspira Sans</vt:lpstr>
      <vt:lpstr>Times New Roman</vt:lpstr>
      <vt:lpstr>Wingdings</vt:lpstr>
      <vt:lpstr>AgilisysV2</vt:lpstr>
      <vt:lpstr>AgilisysV2</vt:lpstr>
      <vt:lpstr>think-cell Slide</vt:lpstr>
      <vt:lpstr>Partnership at the Heart of Technical Delivery</vt:lpstr>
      <vt:lpstr>Agenda</vt:lpstr>
      <vt:lpstr>PowerPoint Presentation</vt:lpstr>
      <vt:lpstr>Driving Outcomes from Data</vt:lpstr>
      <vt:lpstr>How do I develop data if I need to drive health and social care outcomes?</vt:lpstr>
      <vt:lpstr>PowerPoint Presentation</vt:lpstr>
      <vt:lpstr>PowerPoint Presentation</vt:lpstr>
      <vt:lpstr>Three Tips for Automating Healthcare</vt:lpstr>
      <vt:lpstr>1. How do I know which processes to automate?</vt:lpstr>
      <vt:lpstr>2. How do I get the business case over the line?</vt:lpstr>
      <vt:lpstr>3. How can I build a sustainable RPA function?</vt:lpstr>
      <vt:lpstr>The Agilisys Partnering Framework</vt:lpstr>
      <vt:lpstr>PowerPoint Presentation</vt:lpstr>
      <vt:lpstr>How can Agilisys help NYHDIF members?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Atwal</dc:creator>
  <cp:lastModifiedBy>Rob McNally</cp:lastModifiedBy>
  <cp:revision>1</cp:revision>
  <dcterms:created xsi:type="dcterms:W3CDTF">2022-04-19T10:49:18Z</dcterms:created>
  <dcterms:modified xsi:type="dcterms:W3CDTF">2022-05-11T16:02:16Z</dcterms:modified>
</cp:coreProperties>
</file>